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lear Sans" panose="020B0604020202020204" charset="0"/>
      <p:regular r:id="rId17"/>
    </p:embeddedFont>
    <p:embeddedFont>
      <p:font typeface="Clear Sans Bold" panose="020B0604020202020204" charset="0"/>
      <p:regular r:id="rId18"/>
    </p:embeddedFont>
    <p:embeddedFont>
      <p:font typeface="Clear Sans Medium" panose="020B0604020202020204" charset="0"/>
      <p:regular r:id="rId19"/>
    </p:embeddedFont>
    <p:embeddedFont>
      <p:font typeface="Tenor Sans"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26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593010"/>
            <a:ext cx="9763125" cy="1409700"/>
          </a:xfrm>
          <a:prstGeom prst="rect">
            <a:avLst/>
          </a:prstGeom>
        </p:spPr>
        <p:txBody>
          <a:bodyPr lIns="0" tIns="0" rIns="0" bIns="0" rtlCol="0" anchor="t">
            <a:spAutoFit/>
          </a:bodyPr>
          <a:lstStyle/>
          <a:p>
            <a:pPr marL="0" lvl="0" indent="0" algn="l">
              <a:lnSpc>
                <a:spcPts val="10500"/>
              </a:lnSpc>
            </a:pPr>
            <a:r>
              <a:rPr lang="en-US" sz="10500" spc="-210">
                <a:solidFill>
                  <a:srgbClr val="3A8348"/>
                </a:solidFill>
                <a:latin typeface="Tenor Sans"/>
                <a:ea typeface="Tenor Sans"/>
                <a:cs typeface="Tenor Sans"/>
                <a:sym typeface="Tenor Sans"/>
              </a:rPr>
              <a:t>Job Bridge App</a:t>
            </a:r>
          </a:p>
        </p:txBody>
      </p:sp>
      <p:sp>
        <p:nvSpPr>
          <p:cNvPr id="3" name="TextBox 3"/>
          <p:cNvSpPr txBox="1"/>
          <p:nvPr/>
        </p:nvSpPr>
        <p:spPr>
          <a:xfrm>
            <a:off x="1028700" y="4177062"/>
            <a:ext cx="1929631" cy="536494"/>
          </a:xfrm>
          <a:prstGeom prst="rect">
            <a:avLst/>
          </a:prstGeom>
        </p:spPr>
        <p:txBody>
          <a:bodyPr lIns="0" tIns="0" rIns="0" bIns="0" rtlCol="0" anchor="t">
            <a:spAutoFit/>
          </a:bodyPr>
          <a:lstStyle/>
          <a:p>
            <a:pPr marL="0" lvl="0" indent="0" algn="l">
              <a:lnSpc>
                <a:spcPts val="4480"/>
              </a:lnSpc>
              <a:spcBef>
                <a:spcPct val="0"/>
              </a:spcBef>
            </a:pPr>
            <a:r>
              <a:rPr lang="en-US" sz="3200">
                <a:solidFill>
                  <a:srgbClr val="2A2A2A"/>
                </a:solidFill>
                <a:latin typeface="Clear Sans"/>
                <a:ea typeface="Clear Sans"/>
                <a:cs typeface="Clear Sans"/>
                <a:sym typeface="Clear Sans"/>
              </a:rPr>
              <a:t>NHÓM 9</a:t>
            </a:r>
          </a:p>
        </p:txBody>
      </p:sp>
      <p:grpSp>
        <p:nvGrpSpPr>
          <p:cNvPr id="4" name="Group 4"/>
          <p:cNvGrpSpPr/>
          <p:nvPr/>
        </p:nvGrpSpPr>
        <p:grpSpPr>
          <a:xfrm>
            <a:off x="12172950" y="0"/>
            <a:ext cx="6115050" cy="10287000"/>
            <a:chOff x="0" y="0"/>
            <a:chExt cx="947381" cy="1593725"/>
          </a:xfrm>
        </p:grpSpPr>
        <p:sp>
          <p:nvSpPr>
            <p:cNvPr id="5" name="Freeform 5"/>
            <p:cNvSpPr/>
            <p:nvPr/>
          </p:nvSpPr>
          <p:spPr>
            <a:xfrm>
              <a:off x="0" y="0"/>
              <a:ext cx="947381" cy="1593725"/>
            </a:xfrm>
            <a:custGeom>
              <a:avLst/>
              <a:gdLst/>
              <a:ahLst/>
              <a:cxnLst/>
              <a:rect l="l" t="t" r="r" b="b"/>
              <a:pathLst>
                <a:path w="947381" h="1593725">
                  <a:moveTo>
                    <a:pt x="0" y="0"/>
                  </a:moveTo>
                  <a:lnTo>
                    <a:pt x="947381" y="0"/>
                  </a:lnTo>
                  <a:lnTo>
                    <a:pt x="947381" y="1593725"/>
                  </a:lnTo>
                  <a:lnTo>
                    <a:pt x="0" y="1593725"/>
                  </a:lnTo>
                  <a:close/>
                </a:path>
              </a:pathLst>
            </a:custGeom>
            <a:blipFill>
              <a:blip r:embed="rId2"/>
              <a:stretch>
                <a:fillRect t="-58" b="-58"/>
              </a:stretch>
            </a:blipFill>
          </p:spPr>
        </p:sp>
      </p:grpSp>
      <p:sp>
        <p:nvSpPr>
          <p:cNvPr id="6" name="Freeform 6"/>
          <p:cNvSpPr/>
          <p:nvPr/>
        </p:nvSpPr>
        <p:spPr>
          <a:xfrm>
            <a:off x="8774635" y="7396104"/>
            <a:ext cx="6274865" cy="4114800"/>
          </a:xfrm>
          <a:custGeom>
            <a:avLst/>
            <a:gdLst/>
            <a:ahLst/>
            <a:cxnLst/>
            <a:rect l="l" t="t" r="r" b="b"/>
            <a:pathLst>
              <a:path w="6274865" h="4114800">
                <a:moveTo>
                  <a:pt x="0" y="0"/>
                </a:moveTo>
                <a:lnTo>
                  <a:pt x="6274865" y="0"/>
                </a:lnTo>
                <a:lnTo>
                  <a:pt x="62748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TextBox 7"/>
          <p:cNvSpPr txBox="1"/>
          <p:nvPr/>
        </p:nvSpPr>
        <p:spPr>
          <a:xfrm>
            <a:off x="1028700" y="4846003"/>
            <a:ext cx="2357322" cy="537845"/>
          </a:xfrm>
          <a:prstGeom prst="rect">
            <a:avLst/>
          </a:prstGeom>
        </p:spPr>
        <p:txBody>
          <a:bodyPr lIns="0" tIns="0" rIns="0" bIns="0" rtlCol="0" anchor="t">
            <a:spAutoFit/>
          </a:bodyPr>
          <a:lstStyle/>
          <a:p>
            <a:pPr marL="0" lvl="0" indent="0" algn="l">
              <a:lnSpc>
                <a:spcPts val="4480"/>
              </a:lnSpc>
              <a:spcBef>
                <a:spcPct val="0"/>
              </a:spcBef>
            </a:pPr>
            <a:r>
              <a:rPr lang="en-US" sz="3200">
                <a:solidFill>
                  <a:srgbClr val="2A2A2A"/>
                </a:solidFill>
                <a:latin typeface="Clear Sans"/>
                <a:ea typeface="Clear Sans"/>
                <a:cs typeface="Clear Sans"/>
                <a:sym typeface="Clear Sans"/>
              </a:rPr>
              <a:t>Thành viên:</a:t>
            </a:r>
          </a:p>
        </p:txBody>
      </p:sp>
      <p:sp>
        <p:nvSpPr>
          <p:cNvPr id="8" name="TextBox 8"/>
          <p:cNvSpPr txBox="1"/>
          <p:nvPr/>
        </p:nvSpPr>
        <p:spPr>
          <a:xfrm>
            <a:off x="3215290" y="4846003"/>
            <a:ext cx="4675856" cy="2223770"/>
          </a:xfrm>
          <a:prstGeom prst="rect">
            <a:avLst/>
          </a:prstGeom>
        </p:spPr>
        <p:txBody>
          <a:bodyPr lIns="0" tIns="0" rIns="0" bIns="0" rtlCol="0" anchor="t">
            <a:spAutoFit/>
          </a:bodyPr>
          <a:lstStyle/>
          <a:p>
            <a:pPr algn="l">
              <a:lnSpc>
                <a:spcPts val="4480"/>
              </a:lnSpc>
            </a:pPr>
            <a:r>
              <a:rPr lang="en-US" sz="3200">
                <a:solidFill>
                  <a:srgbClr val="2A2A2A"/>
                </a:solidFill>
                <a:latin typeface="Clear Sans"/>
                <a:ea typeface="Clear Sans"/>
                <a:cs typeface="Clear Sans"/>
                <a:sym typeface="Clear Sans"/>
              </a:rPr>
              <a:t>Nguyễn Thế Hưng</a:t>
            </a:r>
          </a:p>
          <a:p>
            <a:pPr algn="l">
              <a:lnSpc>
                <a:spcPts val="4480"/>
              </a:lnSpc>
            </a:pPr>
            <a:r>
              <a:rPr lang="en-US" sz="3200">
                <a:solidFill>
                  <a:srgbClr val="2A2A2A"/>
                </a:solidFill>
                <a:latin typeface="Clear Sans"/>
                <a:ea typeface="Clear Sans"/>
                <a:cs typeface="Clear Sans"/>
                <a:sym typeface="Clear Sans"/>
              </a:rPr>
              <a:t>Vũ Tuấn Kiên</a:t>
            </a:r>
          </a:p>
          <a:p>
            <a:pPr algn="l">
              <a:lnSpc>
                <a:spcPts val="4480"/>
              </a:lnSpc>
            </a:pPr>
            <a:r>
              <a:rPr lang="en-US" sz="3200">
                <a:solidFill>
                  <a:srgbClr val="2A2A2A"/>
                </a:solidFill>
                <a:latin typeface="Clear Sans"/>
                <a:ea typeface="Clear Sans"/>
                <a:cs typeface="Clear Sans"/>
                <a:sym typeface="Clear Sans"/>
              </a:rPr>
              <a:t>Đỗ Minh Nhật</a:t>
            </a:r>
          </a:p>
          <a:p>
            <a:pPr marL="0" lvl="0" indent="0" algn="l">
              <a:lnSpc>
                <a:spcPts val="4480"/>
              </a:lnSpc>
              <a:spcBef>
                <a:spcPct val="0"/>
              </a:spcBef>
            </a:pPr>
            <a:r>
              <a:rPr lang="en-US" sz="3200">
                <a:solidFill>
                  <a:srgbClr val="2A2A2A"/>
                </a:solidFill>
                <a:latin typeface="Clear Sans"/>
                <a:ea typeface="Clear Sans"/>
                <a:cs typeface="Clear Sans"/>
                <a:sym typeface="Clear Sans"/>
              </a:rPr>
              <a:t>Vũ Hồng Đăng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44652" y="2240293"/>
            <a:ext cx="13798695" cy="7451295"/>
          </a:xfrm>
          <a:custGeom>
            <a:avLst/>
            <a:gdLst/>
            <a:ahLst/>
            <a:cxnLst/>
            <a:rect l="l" t="t" r="r" b="b"/>
            <a:pathLst>
              <a:path w="13798695" h="7451295">
                <a:moveTo>
                  <a:pt x="0" y="0"/>
                </a:moveTo>
                <a:lnTo>
                  <a:pt x="13798696" y="0"/>
                </a:lnTo>
                <a:lnTo>
                  <a:pt x="13798696" y="7451296"/>
                </a:lnTo>
                <a:lnTo>
                  <a:pt x="0" y="7451296"/>
                </a:lnTo>
                <a:lnTo>
                  <a:pt x="0" y="0"/>
                </a:lnTo>
                <a:close/>
              </a:path>
            </a:pathLst>
          </a:custGeom>
          <a:blipFill>
            <a:blip r:embed="rId2"/>
            <a:stretch>
              <a:fillRect/>
            </a:stretch>
          </a:blipFill>
        </p:spPr>
      </p:sp>
      <p:sp>
        <p:nvSpPr>
          <p:cNvPr id="3" name="TextBox 3"/>
          <p:cNvSpPr txBox="1"/>
          <p:nvPr/>
        </p:nvSpPr>
        <p:spPr>
          <a:xfrm>
            <a:off x="554200" y="208096"/>
            <a:ext cx="10280856" cy="1055948"/>
          </a:xfrm>
          <a:prstGeom prst="rect">
            <a:avLst/>
          </a:prstGeom>
        </p:spPr>
        <p:txBody>
          <a:bodyPr lIns="0" tIns="0" rIns="0" bIns="0" rtlCol="0" anchor="t">
            <a:spAutoFit/>
          </a:bodyPr>
          <a:lstStyle/>
          <a:p>
            <a:pPr marL="0" lvl="0" indent="0" algn="l">
              <a:lnSpc>
                <a:spcPts val="8399"/>
              </a:lnSpc>
            </a:pPr>
            <a:r>
              <a:rPr lang="en-US" sz="6999" spc="-139">
                <a:solidFill>
                  <a:srgbClr val="3A8348"/>
                </a:solidFill>
                <a:latin typeface="Tenor Sans"/>
                <a:ea typeface="Tenor Sans"/>
                <a:cs typeface="Tenor Sans"/>
                <a:sym typeface="Tenor Sans"/>
              </a:rPr>
              <a:t>Bảng điều khiển quản trị</a:t>
            </a:r>
          </a:p>
        </p:txBody>
      </p:sp>
      <p:sp>
        <p:nvSpPr>
          <p:cNvPr id="4" name="TextBox 4"/>
          <p:cNvSpPr txBox="1"/>
          <p:nvPr/>
        </p:nvSpPr>
        <p:spPr>
          <a:xfrm>
            <a:off x="554200" y="1459243"/>
            <a:ext cx="5988185" cy="581025"/>
          </a:xfrm>
          <a:prstGeom prst="rect">
            <a:avLst/>
          </a:prstGeom>
        </p:spPr>
        <p:txBody>
          <a:bodyPr lIns="0" tIns="0" rIns="0" bIns="0" rtlCol="0" anchor="t">
            <a:spAutoFit/>
          </a:bodyPr>
          <a:lstStyle/>
          <a:p>
            <a:pPr algn="l">
              <a:lnSpc>
                <a:spcPts val="4560"/>
              </a:lnSpc>
              <a:spcBef>
                <a:spcPct val="0"/>
              </a:spcBef>
            </a:pPr>
            <a:r>
              <a:rPr lang="en-US" sz="3800" spc="-76">
                <a:solidFill>
                  <a:srgbClr val="000000"/>
                </a:solidFill>
                <a:latin typeface="Tenor Sans"/>
                <a:ea typeface="Tenor Sans"/>
                <a:cs typeface="Tenor Sans"/>
                <a:sym typeface="Tenor Sans"/>
              </a:rPr>
              <a:t>Quản lý người dùng hợp lý</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9118" y="4248123"/>
            <a:ext cx="1674270" cy="361950"/>
          </a:xfrm>
          <a:prstGeom prst="rect">
            <a:avLst/>
          </a:prstGeom>
        </p:spPr>
        <p:txBody>
          <a:bodyPr lIns="0" tIns="0" rIns="0" bIns="0" rtlCol="0" anchor="t">
            <a:spAutoFit/>
          </a:bodyPr>
          <a:lstStyle/>
          <a:p>
            <a:pPr marL="0" lvl="0" indent="0" algn="l">
              <a:lnSpc>
                <a:spcPts val="2879"/>
              </a:lnSpc>
              <a:spcBef>
                <a:spcPct val="0"/>
              </a:spcBef>
            </a:pPr>
            <a:r>
              <a:rPr lang="en-US" sz="2400" b="1">
                <a:solidFill>
                  <a:srgbClr val="2A2A2A"/>
                </a:solidFill>
                <a:latin typeface="Clear Sans Bold"/>
                <a:ea typeface="Clear Sans Bold"/>
                <a:cs typeface="Clear Sans Bold"/>
                <a:sym typeface="Clear Sans Bold"/>
              </a:rPr>
              <a:t>TUẦN 1-2</a:t>
            </a:r>
          </a:p>
        </p:txBody>
      </p:sp>
      <p:sp>
        <p:nvSpPr>
          <p:cNvPr id="3" name="TextBox 3"/>
          <p:cNvSpPr txBox="1"/>
          <p:nvPr/>
        </p:nvSpPr>
        <p:spPr>
          <a:xfrm>
            <a:off x="3495913" y="4248123"/>
            <a:ext cx="1509042" cy="361950"/>
          </a:xfrm>
          <a:prstGeom prst="rect">
            <a:avLst/>
          </a:prstGeom>
        </p:spPr>
        <p:txBody>
          <a:bodyPr lIns="0" tIns="0" rIns="0" bIns="0" rtlCol="0" anchor="t">
            <a:spAutoFit/>
          </a:bodyPr>
          <a:lstStyle/>
          <a:p>
            <a:pPr marL="0" lvl="0" indent="0" algn="l">
              <a:lnSpc>
                <a:spcPts val="2879"/>
              </a:lnSpc>
              <a:spcBef>
                <a:spcPct val="0"/>
              </a:spcBef>
            </a:pPr>
            <a:r>
              <a:rPr lang="en-US" sz="2400" b="1">
                <a:solidFill>
                  <a:srgbClr val="2A2A2A"/>
                </a:solidFill>
                <a:latin typeface="Clear Sans Bold"/>
                <a:ea typeface="Clear Sans Bold"/>
                <a:cs typeface="Clear Sans Bold"/>
                <a:sym typeface="Clear Sans Bold"/>
              </a:rPr>
              <a:t>TUẦN 3-4</a:t>
            </a:r>
          </a:p>
        </p:txBody>
      </p:sp>
      <p:sp>
        <p:nvSpPr>
          <p:cNvPr id="4" name="Freeform 4"/>
          <p:cNvSpPr/>
          <p:nvPr/>
        </p:nvSpPr>
        <p:spPr>
          <a:xfrm rot="-6723923">
            <a:off x="13666568" y="-2297777"/>
            <a:ext cx="6274865" cy="4114800"/>
          </a:xfrm>
          <a:custGeom>
            <a:avLst/>
            <a:gdLst/>
            <a:ahLst/>
            <a:cxnLst/>
            <a:rect l="l" t="t" r="r" b="b"/>
            <a:pathLst>
              <a:path w="6274865" h="4114800">
                <a:moveTo>
                  <a:pt x="0" y="0"/>
                </a:moveTo>
                <a:lnTo>
                  <a:pt x="6274865" y="0"/>
                </a:lnTo>
                <a:lnTo>
                  <a:pt x="627486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5" name="TextBox 5"/>
          <p:cNvSpPr txBox="1"/>
          <p:nvPr/>
        </p:nvSpPr>
        <p:spPr>
          <a:xfrm>
            <a:off x="666750" y="5700713"/>
            <a:ext cx="2161833" cy="737235"/>
          </a:xfrm>
          <a:prstGeom prst="rect">
            <a:avLst/>
          </a:prstGeom>
        </p:spPr>
        <p:txBody>
          <a:bodyPr lIns="0" tIns="0" rIns="0" bIns="0" rtlCol="0" anchor="t">
            <a:spAutoFit/>
          </a:bodyPr>
          <a:lstStyle/>
          <a:p>
            <a:pPr marL="0" lvl="0" indent="0" algn="l">
              <a:lnSpc>
                <a:spcPts val="2940"/>
              </a:lnSpc>
              <a:spcBef>
                <a:spcPct val="0"/>
              </a:spcBef>
            </a:pPr>
            <a:r>
              <a:rPr lang="en-US" sz="2100">
                <a:solidFill>
                  <a:srgbClr val="2A2A2A"/>
                </a:solidFill>
                <a:latin typeface="Clear Sans"/>
                <a:ea typeface="Clear Sans"/>
                <a:cs typeface="Clear Sans"/>
                <a:sym typeface="Clear Sans"/>
              </a:rPr>
              <a:t>Phâ</a:t>
            </a:r>
            <a:r>
              <a:rPr lang="en-US" sz="2100" u="none" strike="noStrike">
                <a:solidFill>
                  <a:srgbClr val="2A2A2A"/>
                </a:solidFill>
                <a:latin typeface="Clear Sans"/>
                <a:ea typeface="Clear Sans"/>
                <a:cs typeface="Clear Sans"/>
                <a:sym typeface="Clear Sans"/>
              </a:rPr>
              <a:t>n tích yêu cầu và lập kế hoạch</a:t>
            </a:r>
          </a:p>
        </p:txBody>
      </p:sp>
      <p:sp>
        <p:nvSpPr>
          <p:cNvPr id="6" name="TextBox 6"/>
          <p:cNvSpPr txBox="1"/>
          <p:nvPr/>
        </p:nvSpPr>
        <p:spPr>
          <a:xfrm>
            <a:off x="3414951" y="5673090"/>
            <a:ext cx="2229364" cy="365760"/>
          </a:xfrm>
          <a:prstGeom prst="rect">
            <a:avLst/>
          </a:prstGeom>
        </p:spPr>
        <p:txBody>
          <a:bodyPr lIns="0" tIns="0" rIns="0" bIns="0" rtlCol="0" anchor="t">
            <a:spAutoFit/>
          </a:bodyPr>
          <a:lstStyle/>
          <a:p>
            <a:pPr marL="0" lvl="0" indent="0" algn="l">
              <a:lnSpc>
                <a:spcPts val="2940"/>
              </a:lnSpc>
              <a:spcBef>
                <a:spcPct val="0"/>
              </a:spcBef>
            </a:pPr>
            <a:r>
              <a:rPr lang="en-US" sz="2100">
                <a:solidFill>
                  <a:srgbClr val="2A2A2A"/>
                </a:solidFill>
                <a:latin typeface="Clear Sans"/>
                <a:ea typeface="Clear Sans"/>
                <a:cs typeface="Clear Sans"/>
                <a:sym typeface="Clear Sans"/>
              </a:rPr>
              <a:t>Thiế</a:t>
            </a:r>
            <a:r>
              <a:rPr lang="en-US" sz="2100" u="none" strike="noStrike">
                <a:solidFill>
                  <a:srgbClr val="2A2A2A"/>
                </a:solidFill>
                <a:latin typeface="Clear Sans"/>
                <a:ea typeface="Clear Sans"/>
                <a:cs typeface="Clear Sans"/>
                <a:sym typeface="Clear Sans"/>
              </a:rPr>
              <a:t>t kế hệ thống</a:t>
            </a:r>
          </a:p>
        </p:txBody>
      </p:sp>
      <p:sp>
        <p:nvSpPr>
          <p:cNvPr id="7" name="TextBox 7"/>
          <p:cNvSpPr txBox="1"/>
          <p:nvPr/>
        </p:nvSpPr>
        <p:spPr>
          <a:xfrm>
            <a:off x="666750" y="1562100"/>
            <a:ext cx="15516225" cy="1057275"/>
          </a:xfrm>
          <a:prstGeom prst="rect">
            <a:avLst/>
          </a:prstGeom>
        </p:spPr>
        <p:txBody>
          <a:bodyPr lIns="0" tIns="0" rIns="0" bIns="0" rtlCol="0" anchor="t">
            <a:spAutoFit/>
          </a:bodyPr>
          <a:lstStyle/>
          <a:p>
            <a:pPr marL="0" lvl="0" indent="0" algn="l">
              <a:lnSpc>
                <a:spcPts val="8399"/>
              </a:lnSpc>
              <a:spcBef>
                <a:spcPct val="0"/>
              </a:spcBef>
            </a:pPr>
            <a:r>
              <a:rPr lang="en-US" sz="6999" spc="-139">
                <a:solidFill>
                  <a:srgbClr val="3A8348"/>
                </a:solidFill>
                <a:latin typeface="Tenor Sans"/>
                <a:ea typeface="Tenor Sans"/>
                <a:cs typeface="Tenor Sans"/>
                <a:sym typeface="Tenor Sans"/>
              </a:rPr>
              <a:t>Lộ trình dự án</a:t>
            </a:r>
          </a:p>
        </p:txBody>
      </p:sp>
      <p:sp>
        <p:nvSpPr>
          <p:cNvPr id="8" name="AutoShape 8"/>
          <p:cNvSpPr/>
          <p:nvPr/>
        </p:nvSpPr>
        <p:spPr>
          <a:xfrm flipV="1">
            <a:off x="491341" y="5143500"/>
            <a:ext cx="15691634" cy="0"/>
          </a:xfrm>
          <a:prstGeom prst="line">
            <a:avLst/>
          </a:prstGeom>
          <a:ln w="19050" cap="flat">
            <a:solidFill>
              <a:srgbClr val="2A2A2A"/>
            </a:solidFill>
            <a:prstDash val="solid"/>
            <a:headEnd type="none" w="sm" len="sm"/>
            <a:tailEnd type="none" w="sm" len="sm"/>
          </a:ln>
        </p:spPr>
      </p:sp>
      <p:grpSp>
        <p:nvGrpSpPr>
          <p:cNvPr id="9" name="Group 9"/>
          <p:cNvGrpSpPr/>
          <p:nvPr/>
        </p:nvGrpSpPr>
        <p:grpSpPr>
          <a:xfrm>
            <a:off x="669118" y="5062538"/>
            <a:ext cx="161925" cy="161925"/>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A2A2A"/>
            </a:solidFill>
          </p:spPr>
        </p:sp>
      </p:grpSp>
      <p:grpSp>
        <p:nvGrpSpPr>
          <p:cNvPr id="11" name="Group 11"/>
          <p:cNvGrpSpPr/>
          <p:nvPr/>
        </p:nvGrpSpPr>
        <p:grpSpPr>
          <a:xfrm>
            <a:off x="3414951" y="5062537"/>
            <a:ext cx="161925" cy="161925"/>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A2A2A"/>
            </a:solidFill>
          </p:spPr>
        </p:sp>
      </p:grpSp>
      <p:grpSp>
        <p:nvGrpSpPr>
          <p:cNvPr id="13" name="Group 13"/>
          <p:cNvGrpSpPr/>
          <p:nvPr/>
        </p:nvGrpSpPr>
        <p:grpSpPr>
          <a:xfrm>
            <a:off x="6158151" y="5062537"/>
            <a:ext cx="161925" cy="161925"/>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A2A2A"/>
            </a:solidFill>
          </p:spPr>
        </p:sp>
      </p:grpSp>
      <p:sp>
        <p:nvSpPr>
          <p:cNvPr id="15" name="TextBox 15"/>
          <p:cNvSpPr txBox="1"/>
          <p:nvPr/>
        </p:nvSpPr>
        <p:spPr>
          <a:xfrm>
            <a:off x="6158151" y="4248123"/>
            <a:ext cx="1576572" cy="361950"/>
          </a:xfrm>
          <a:prstGeom prst="rect">
            <a:avLst/>
          </a:prstGeom>
        </p:spPr>
        <p:txBody>
          <a:bodyPr lIns="0" tIns="0" rIns="0" bIns="0" rtlCol="0" anchor="t">
            <a:spAutoFit/>
          </a:bodyPr>
          <a:lstStyle/>
          <a:p>
            <a:pPr marL="0" lvl="0" indent="0" algn="l">
              <a:lnSpc>
                <a:spcPts val="2879"/>
              </a:lnSpc>
              <a:spcBef>
                <a:spcPct val="0"/>
              </a:spcBef>
            </a:pPr>
            <a:r>
              <a:rPr lang="en-US" sz="2400" b="1">
                <a:solidFill>
                  <a:srgbClr val="2A2A2A"/>
                </a:solidFill>
                <a:latin typeface="Clear Sans Bold"/>
                <a:ea typeface="Clear Sans Bold"/>
                <a:cs typeface="Clear Sans Bold"/>
                <a:sym typeface="Clear Sans Bold"/>
              </a:rPr>
              <a:t>TUẦN 5-8</a:t>
            </a:r>
          </a:p>
        </p:txBody>
      </p:sp>
      <p:sp>
        <p:nvSpPr>
          <p:cNvPr id="16" name="TextBox 16"/>
          <p:cNvSpPr txBox="1"/>
          <p:nvPr/>
        </p:nvSpPr>
        <p:spPr>
          <a:xfrm>
            <a:off x="6158151" y="5700712"/>
            <a:ext cx="2679564" cy="365760"/>
          </a:xfrm>
          <a:prstGeom prst="rect">
            <a:avLst/>
          </a:prstGeom>
        </p:spPr>
        <p:txBody>
          <a:bodyPr lIns="0" tIns="0" rIns="0" bIns="0" rtlCol="0" anchor="t">
            <a:spAutoFit/>
          </a:bodyPr>
          <a:lstStyle/>
          <a:p>
            <a:pPr marL="0" lvl="0" indent="0" algn="l">
              <a:lnSpc>
                <a:spcPts val="2940"/>
              </a:lnSpc>
              <a:spcBef>
                <a:spcPct val="0"/>
              </a:spcBef>
            </a:pPr>
            <a:r>
              <a:rPr lang="en-US" sz="2100">
                <a:solidFill>
                  <a:srgbClr val="2A2A2A"/>
                </a:solidFill>
                <a:latin typeface="Clear Sans"/>
                <a:ea typeface="Clear Sans"/>
                <a:cs typeface="Clear Sans"/>
                <a:sym typeface="Clear Sans"/>
              </a:rPr>
              <a:t>Lậ</a:t>
            </a:r>
            <a:r>
              <a:rPr lang="en-US" sz="2100" u="none" strike="noStrike">
                <a:solidFill>
                  <a:srgbClr val="2A2A2A"/>
                </a:solidFill>
                <a:latin typeface="Clear Sans"/>
                <a:ea typeface="Clear Sans"/>
                <a:cs typeface="Clear Sans"/>
                <a:sym typeface="Clear Sans"/>
              </a:rPr>
              <a:t>p trình và triển khai</a:t>
            </a:r>
          </a:p>
        </p:txBody>
      </p:sp>
      <p:grpSp>
        <p:nvGrpSpPr>
          <p:cNvPr id="17" name="Group 17"/>
          <p:cNvGrpSpPr/>
          <p:nvPr/>
        </p:nvGrpSpPr>
        <p:grpSpPr>
          <a:xfrm>
            <a:off x="12185671" y="5062537"/>
            <a:ext cx="161925" cy="161925"/>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A2A2A"/>
            </a:solidFill>
          </p:spPr>
        </p:sp>
      </p:grpSp>
      <p:grpSp>
        <p:nvGrpSpPr>
          <p:cNvPr id="19" name="Group 19"/>
          <p:cNvGrpSpPr/>
          <p:nvPr/>
        </p:nvGrpSpPr>
        <p:grpSpPr>
          <a:xfrm>
            <a:off x="9063038" y="5062538"/>
            <a:ext cx="161925" cy="161925"/>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A2A2A"/>
            </a:solidFill>
          </p:spPr>
        </p:sp>
      </p:grpSp>
      <p:sp>
        <p:nvSpPr>
          <p:cNvPr id="21" name="TextBox 21"/>
          <p:cNvSpPr txBox="1"/>
          <p:nvPr/>
        </p:nvSpPr>
        <p:spPr>
          <a:xfrm>
            <a:off x="9063037" y="4248123"/>
            <a:ext cx="1576572" cy="361950"/>
          </a:xfrm>
          <a:prstGeom prst="rect">
            <a:avLst/>
          </a:prstGeom>
        </p:spPr>
        <p:txBody>
          <a:bodyPr lIns="0" tIns="0" rIns="0" bIns="0" rtlCol="0" anchor="t">
            <a:spAutoFit/>
          </a:bodyPr>
          <a:lstStyle/>
          <a:p>
            <a:pPr marL="0" lvl="0" indent="0" algn="l">
              <a:lnSpc>
                <a:spcPts val="2879"/>
              </a:lnSpc>
              <a:spcBef>
                <a:spcPct val="0"/>
              </a:spcBef>
            </a:pPr>
            <a:r>
              <a:rPr lang="en-US" sz="2400" b="1">
                <a:solidFill>
                  <a:srgbClr val="2A2A2A"/>
                </a:solidFill>
                <a:latin typeface="Clear Sans Bold"/>
                <a:ea typeface="Clear Sans Bold"/>
                <a:cs typeface="Clear Sans Bold"/>
                <a:sym typeface="Clear Sans Bold"/>
              </a:rPr>
              <a:t>TUẦN 9-10</a:t>
            </a:r>
          </a:p>
        </p:txBody>
      </p:sp>
      <p:sp>
        <p:nvSpPr>
          <p:cNvPr id="22" name="TextBox 22"/>
          <p:cNvSpPr txBox="1"/>
          <p:nvPr/>
        </p:nvSpPr>
        <p:spPr>
          <a:xfrm>
            <a:off x="12185671" y="4248123"/>
            <a:ext cx="1576572" cy="361950"/>
          </a:xfrm>
          <a:prstGeom prst="rect">
            <a:avLst/>
          </a:prstGeom>
        </p:spPr>
        <p:txBody>
          <a:bodyPr lIns="0" tIns="0" rIns="0" bIns="0" rtlCol="0" anchor="t">
            <a:spAutoFit/>
          </a:bodyPr>
          <a:lstStyle/>
          <a:p>
            <a:pPr marL="0" lvl="0" indent="0" algn="l">
              <a:lnSpc>
                <a:spcPts val="2879"/>
              </a:lnSpc>
              <a:spcBef>
                <a:spcPct val="0"/>
              </a:spcBef>
            </a:pPr>
            <a:r>
              <a:rPr lang="en-US" sz="2400" b="1">
                <a:solidFill>
                  <a:srgbClr val="2A2A2A"/>
                </a:solidFill>
                <a:latin typeface="Clear Sans Bold"/>
                <a:ea typeface="Clear Sans Bold"/>
                <a:cs typeface="Clear Sans Bold"/>
                <a:sym typeface="Clear Sans Bold"/>
              </a:rPr>
              <a:t>TUẦN 5-8</a:t>
            </a:r>
          </a:p>
        </p:txBody>
      </p:sp>
      <p:sp>
        <p:nvSpPr>
          <p:cNvPr id="23" name="TextBox 23"/>
          <p:cNvSpPr txBox="1"/>
          <p:nvPr/>
        </p:nvSpPr>
        <p:spPr>
          <a:xfrm>
            <a:off x="9063038" y="5673090"/>
            <a:ext cx="2994705" cy="365760"/>
          </a:xfrm>
          <a:prstGeom prst="rect">
            <a:avLst/>
          </a:prstGeom>
        </p:spPr>
        <p:txBody>
          <a:bodyPr lIns="0" tIns="0" rIns="0" bIns="0" rtlCol="0" anchor="t">
            <a:spAutoFit/>
          </a:bodyPr>
          <a:lstStyle/>
          <a:p>
            <a:pPr marL="0" lvl="0" indent="0" algn="l">
              <a:lnSpc>
                <a:spcPts val="2940"/>
              </a:lnSpc>
              <a:spcBef>
                <a:spcPct val="0"/>
              </a:spcBef>
            </a:pPr>
            <a:r>
              <a:rPr lang="en-US" sz="2100">
                <a:solidFill>
                  <a:srgbClr val="2A2A2A"/>
                </a:solidFill>
                <a:latin typeface="Clear Sans"/>
                <a:ea typeface="Clear Sans"/>
                <a:cs typeface="Clear Sans"/>
                <a:sym typeface="Clear Sans"/>
              </a:rPr>
              <a:t>Kiểm</a:t>
            </a:r>
            <a:r>
              <a:rPr lang="en-US" sz="2100" u="none" strike="noStrike">
                <a:solidFill>
                  <a:srgbClr val="2A2A2A"/>
                </a:solidFill>
                <a:latin typeface="Clear Sans"/>
                <a:ea typeface="Clear Sans"/>
                <a:cs typeface="Clear Sans"/>
                <a:sym typeface="Clear Sans"/>
              </a:rPr>
              <a:t> thử và tối ưu hóa</a:t>
            </a:r>
          </a:p>
        </p:txBody>
      </p:sp>
      <p:sp>
        <p:nvSpPr>
          <p:cNvPr id="24" name="TextBox 24"/>
          <p:cNvSpPr txBox="1"/>
          <p:nvPr/>
        </p:nvSpPr>
        <p:spPr>
          <a:xfrm>
            <a:off x="12185671" y="5673090"/>
            <a:ext cx="3835379" cy="365760"/>
          </a:xfrm>
          <a:prstGeom prst="rect">
            <a:avLst/>
          </a:prstGeom>
        </p:spPr>
        <p:txBody>
          <a:bodyPr lIns="0" tIns="0" rIns="0" bIns="0" rtlCol="0" anchor="t">
            <a:spAutoFit/>
          </a:bodyPr>
          <a:lstStyle/>
          <a:p>
            <a:pPr marL="0" lvl="0" indent="0" algn="l">
              <a:lnSpc>
                <a:spcPts val="2940"/>
              </a:lnSpc>
              <a:spcBef>
                <a:spcPct val="0"/>
              </a:spcBef>
            </a:pPr>
            <a:r>
              <a:rPr lang="en-US" sz="2100">
                <a:solidFill>
                  <a:srgbClr val="2A2A2A"/>
                </a:solidFill>
                <a:latin typeface="Clear Sans"/>
                <a:ea typeface="Clear Sans"/>
                <a:cs typeface="Clear Sans"/>
                <a:sym typeface="Clear Sans"/>
              </a:rPr>
              <a:t>Hoàn</a:t>
            </a:r>
            <a:r>
              <a:rPr lang="en-US" sz="2100" u="none" strike="noStrike">
                <a:solidFill>
                  <a:srgbClr val="2A2A2A"/>
                </a:solidFill>
                <a:latin typeface="Clear Sans"/>
                <a:ea typeface="Clear Sans"/>
                <a:cs typeface="Clear Sans"/>
                <a:sym typeface="Clear Sans"/>
              </a:rPr>
              <a:t> thiện tài liệu và trình bày</a:t>
            </a:r>
          </a:p>
        </p:txBody>
      </p:sp>
      <p:grpSp>
        <p:nvGrpSpPr>
          <p:cNvPr id="25" name="Group 25"/>
          <p:cNvGrpSpPr/>
          <p:nvPr/>
        </p:nvGrpSpPr>
        <p:grpSpPr>
          <a:xfrm>
            <a:off x="16102012" y="5062537"/>
            <a:ext cx="161925" cy="161925"/>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A2A2A"/>
            </a:solid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6750" y="1562086"/>
            <a:ext cx="8324850" cy="2114550"/>
          </a:xfrm>
          <a:prstGeom prst="rect">
            <a:avLst/>
          </a:prstGeom>
        </p:spPr>
        <p:txBody>
          <a:bodyPr lIns="0" tIns="0" rIns="0" bIns="0" rtlCol="0" anchor="t">
            <a:spAutoFit/>
          </a:bodyPr>
          <a:lstStyle/>
          <a:p>
            <a:pPr marL="0" lvl="0" indent="0" algn="l">
              <a:lnSpc>
                <a:spcPts val="8399"/>
              </a:lnSpc>
            </a:pPr>
            <a:r>
              <a:rPr lang="en-US" sz="6999" spc="-139">
                <a:solidFill>
                  <a:srgbClr val="3A8348"/>
                </a:solidFill>
                <a:latin typeface="Tenor Sans"/>
                <a:ea typeface="Tenor Sans"/>
                <a:cs typeface="Tenor Sans"/>
                <a:sym typeface="Tenor Sans"/>
              </a:rPr>
              <a:t>Công cụ làm việc nhóm và giao tiếp</a:t>
            </a:r>
          </a:p>
        </p:txBody>
      </p:sp>
      <p:grpSp>
        <p:nvGrpSpPr>
          <p:cNvPr id="3" name="Group 3"/>
          <p:cNvGrpSpPr/>
          <p:nvPr/>
        </p:nvGrpSpPr>
        <p:grpSpPr>
          <a:xfrm>
            <a:off x="10734675" y="1562086"/>
            <a:ext cx="6886575" cy="1944877"/>
            <a:chOff x="0" y="0"/>
            <a:chExt cx="9182100" cy="2593170"/>
          </a:xfrm>
        </p:grpSpPr>
        <p:sp>
          <p:nvSpPr>
            <p:cNvPr id="4" name="TextBox 4"/>
            <p:cNvSpPr txBox="1"/>
            <p:nvPr/>
          </p:nvSpPr>
          <p:spPr>
            <a:xfrm>
              <a:off x="0" y="-47625"/>
              <a:ext cx="9182100" cy="530032"/>
            </a:xfrm>
            <a:prstGeom prst="rect">
              <a:avLst/>
            </a:prstGeom>
          </p:spPr>
          <p:txBody>
            <a:bodyPr lIns="0" tIns="0" rIns="0" bIns="0" rtlCol="0" anchor="t">
              <a:spAutoFit/>
            </a:bodyPr>
            <a:lstStyle/>
            <a:p>
              <a:pPr marL="0" lvl="0" indent="0" algn="l">
                <a:lnSpc>
                  <a:spcPts val="3360"/>
                </a:lnSpc>
                <a:spcBef>
                  <a:spcPct val="0"/>
                </a:spcBef>
              </a:pPr>
              <a:r>
                <a:rPr lang="en-US" sz="2400" b="1">
                  <a:solidFill>
                    <a:srgbClr val="2A2A2A"/>
                  </a:solidFill>
                  <a:latin typeface="Clear Sans Medium"/>
                  <a:ea typeface="Clear Sans Medium"/>
                  <a:cs typeface="Clear Sans Medium"/>
                  <a:sym typeface="Clear Sans Medium"/>
                </a:rPr>
                <a:t>PHÂN BỔ VAI TRÒ RÕ RÀNG</a:t>
              </a:r>
            </a:p>
          </p:txBody>
        </p:sp>
        <p:sp>
          <p:nvSpPr>
            <p:cNvPr id="5" name="TextBox 5"/>
            <p:cNvSpPr txBox="1"/>
            <p:nvPr/>
          </p:nvSpPr>
          <p:spPr>
            <a:xfrm>
              <a:off x="0" y="1146176"/>
              <a:ext cx="9182100" cy="1446994"/>
            </a:xfrm>
            <a:prstGeom prst="rect">
              <a:avLst/>
            </a:prstGeom>
          </p:spPr>
          <p:txBody>
            <a:bodyPr lIns="0" tIns="0" rIns="0" bIns="0" rtlCol="0" anchor="t">
              <a:spAutoFit/>
            </a:bodyPr>
            <a:lstStyle/>
            <a:p>
              <a:pPr marL="0" lvl="0" indent="0" algn="l">
                <a:lnSpc>
                  <a:spcPts val="2939"/>
                </a:lnSpc>
                <a:spcBef>
                  <a:spcPct val="0"/>
                </a:spcBef>
              </a:pPr>
              <a:r>
                <a:rPr lang="en-US" sz="2099">
                  <a:solidFill>
                    <a:srgbClr val="2A2A2A"/>
                  </a:solidFill>
                  <a:latin typeface="Clear Sans"/>
                  <a:ea typeface="Clear Sans"/>
                  <a:cs typeface="Clear Sans"/>
                  <a:sym typeface="Clear Sans"/>
                </a:rPr>
                <a:t>Mỗi thành viên trong nhóm đều có trách nhiệm được xác định, đảm bảo hiệu quả và sự hợp tác hiệu quả trong suốt thời gian và các giai đoạn của dự án.</a:t>
              </a:r>
            </a:p>
          </p:txBody>
        </p:sp>
      </p:grpSp>
      <p:grpSp>
        <p:nvGrpSpPr>
          <p:cNvPr id="6" name="Group 6"/>
          <p:cNvGrpSpPr/>
          <p:nvPr/>
        </p:nvGrpSpPr>
        <p:grpSpPr>
          <a:xfrm>
            <a:off x="10734675" y="4248150"/>
            <a:ext cx="6886575" cy="1944732"/>
            <a:chOff x="0" y="0"/>
            <a:chExt cx="9182100" cy="2592977"/>
          </a:xfrm>
        </p:grpSpPr>
        <p:sp>
          <p:nvSpPr>
            <p:cNvPr id="7" name="TextBox 7"/>
            <p:cNvSpPr txBox="1"/>
            <p:nvPr/>
          </p:nvSpPr>
          <p:spPr>
            <a:xfrm>
              <a:off x="0" y="-47625"/>
              <a:ext cx="9182100" cy="530032"/>
            </a:xfrm>
            <a:prstGeom prst="rect">
              <a:avLst/>
            </a:prstGeom>
          </p:spPr>
          <p:txBody>
            <a:bodyPr lIns="0" tIns="0" rIns="0" bIns="0" rtlCol="0" anchor="t">
              <a:spAutoFit/>
            </a:bodyPr>
            <a:lstStyle/>
            <a:p>
              <a:pPr marL="0" lvl="0" indent="0" algn="l">
                <a:lnSpc>
                  <a:spcPts val="3360"/>
                </a:lnSpc>
                <a:spcBef>
                  <a:spcPct val="0"/>
                </a:spcBef>
              </a:pPr>
              <a:r>
                <a:rPr lang="en-US" sz="2400" b="1">
                  <a:solidFill>
                    <a:srgbClr val="2A2A2A"/>
                  </a:solidFill>
                  <a:latin typeface="Clear Sans Medium"/>
                  <a:ea typeface="Clear Sans Medium"/>
                  <a:cs typeface="Clear Sans Medium"/>
                  <a:sym typeface="Clear Sans Medium"/>
                </a:rPr>
                <a:t>CUỘC HỌP THƯỜNG KỲ</a:t>
              </a:r>
            </a:p>
          </p:txBody>
        </p:sp>
        <p:sp>
          <p:nvSpPr>
            <p:cNvPr id="8" name="TextBox 8"/>
            <p:cNvSpPr txBox="1"/>
            <p:nvPr/>
          </p:nvSpPr>
          <p:spPr>
            <a:xfrm>
              <a:off x="0" y="1145982"/>
              <a:ext cx="9182100" cy="1446994"/>
            </a:xfrm>
            <a:prstGeom prst="rect">
              <a:avLst/>
            </a:prstGeom>
          </p:spPr>
          <p:txBody>
            <a:bodyPr lIns="0" tIns="0" rIns="0" bIns="0" rtlCol="0" anchor="t">
              <a:spAutoFit/>
            </a:bodyPr>
            <a:lstStyle/>
            <a:p>
              <a:pPr marL="0" lvl="0" indent="0" algn="l">
                <a:lnSpc>
                  <a:spcPts val="2939"/>
                </a:lnSpc>
                <a:spcBef>
                  <a:spcPct val="0"/>
                </a:spcBef>
              </a:pPr>
              <a:r>
                <a:rPr lang="en-US" sz="2099">
                  <a:solidFill>
                    <a:srgbClr val="2A2A2A"/>
                  </a:solidFill>
                  <a:latin typeface="Clear Sans"/>
                  <a:ea typeface="Clear Sans"/>
                  <a:cs typeface="Clear Sans"/>
                  <a:sym typeface="Clear Sans"/>
                </a:rPr>
                <a:t>Các cuộc gọi video hàng tuần qua Google Meet cho phép nhóm thảo luận về tiến độ, giải quyết các thách thức và duy trì sự thống nhất về các mục tiêu của dự án.</a:t>
              </a:r>
            </a:p>
          </p:txBody>
        </p:sp>
      </p:grpSp>
      <p:grpSp>
        <p:nvGrpSpPr>
          <p:cNvPr id="9" name="Group 9"/>
          <p:cNvGrpSpPr/>
          <p:nvPr/>
        </p:nvGrpSpPr>
        <p:grpSpPr>
          <a:xfrm>
            <a:off x="10734675" y="6934200"/>
            <a:ext cx="6886575" cy="2312486"/>
            <a:chOff x="0" y="0"/>
            <a:chExt cx="9182100" cy="3083315"/>
          </a:xfrm>
        </p:grpSpPr>
        <p:sp>
          <p:nvSpPr>
            <p:cNvPr id="10" name="TextBox 10"/>
            <p:cNvSpPr txBox="1"/>
            <p:nvPr/>
          </p:nvSpPr>
          <p:spPr>
            <a:xfrm>
              <a:off x="0" y="-47625"/>
              <a:ext cx="9182100" cy="530032"/>
            </a:xfrm>
            <a:prstGeom prst="rect">
              <a:avLst/>
            </a:prstGeom>
          </p:spPr>
          <p:txBody>
            <a:bodyPr lIns="0" tIns="0" rIns="0" bIns="0" rtlCol="0" anchor="t">
              <a:spAutoFit/>
            </a:bodyPr>
            <a:lstStyle/>
            <a:p>
              <a:pPr marL="0" lvl="0" indent="0" algn="l">
                <a:lnSpc>
                  <a:spcPts val="3360"/>
                </a:lnSpc>
                <a:spcBef>
                  <a:spcPct val="0"/>
                </a:spcBef>
              </a:pPr>
              <a:r>
                <a:rPr lang="en-US" sz="2400" b="1">
                  <a:solidFill>
                    <a:srgbClr val="2A2A2A"/>
                  </a:solidFill>
                  <a:latin typeface="Clear Sans Medium"/>
                  <a:ea typeface="Clear Sans Medium"/>
                  <a:cs typeface="Clear Sans Medium"/>
                  <a:sym typeface="Clear Sans Medium"/>
                </a:rPr>
                <a:t>Nền TẢNG CỘNG TÁC</a:t>
              </a:r>
            </a:p>
          </p:txBody>
        </p:sp>
        <p:sp>
          <p:nvSpPr>
            <p:cNvPr id="11" name="TextBox 11"/>
            <p:cNvSpPr txBox="1"/>
            <p:nvPr/>
          </p:nvSpPr>
          <p:spPr>
            <a:xfrm>
              <a:off x="0" y="1146158"/>
              <a:ext cx="9182100" cy="1937157"/>
            </a:xfrm>
            <a:prstGeom prst="rect">
              <a:avLst/>
            </a:prstGeom>
          </p:spPr>
          <p:txBody>
            <a:bodyPr lIns="0" tIns="0" rIns="0" bIns="0" rtlCol="0" anchor="t">
              <a:spAutoFit/>
            </a:bodyPr>
            <a:lstStyle/>
            <a:p>
              <a:pPr marL="0" lvl="0" indent="0" algn="l">
                <a:lnSpc>
                  <a:spcPts val="2939"/>
                </a:lnSpc>
                <a:spcBef>
                  <a:spcPct val="0"/>
                </a:spcBef>
              </a:pPr>
              <a:r>
                <a:rPr lang="en-US" sz="2099">
                  <a:solidFill>
                    <a:srgbClr val="2A2A2A"/>
                  </a:solidFill>
                  <a:latin typeface="Clear Sans"/>
                  <a:ea typeface="Clear Sans"/>
                  <a:cs typeface="Clear Sans"/>
                  <a:sym typeface="Clear Sans"/>
                </a:rPr>
                <a:t>Sử dụng GitHub để kiểm soát phiên bản và Google Trang tính để theo dõi nhiệm vụ giúp tăng cường tính minh bạch và tạo điều kiện cập nhật trạng thái dự án theo thời gian thực.</a:t>
              </a:r>
            </a:p>
          </p:txBody>
        </p:sp>
      </p:grpSp>
      <p:sp>
        <p:nvSpPr>
          <p:cNvPr id="12" name="Freeform 12"/>
          <p:cNvSpPr/>
          <p:nvPr/>
        </p:nvSpPr>
        <p:spPr>
          <a:xfrm>
            <a:off x="-3137432"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72950" y="0"/>
            <a:ext cx="6115050" cy="10287000"/>
            <a:chOff x="0" y="0"/>
            <a:chExt cx="947381" cy="1593725"/>
          </a:xfrm>
        </p:grpSpPr>
        <p:sp>
          <p:nvSpPr>
            <p:cNvPr id="3" name="Freeform 3"/>
            <p:cNvSpPr/>
            <p:nvPr/>
          </p:nvSpPr>
          <p:spPr>
            <a:xfrm>
              <a:off x="0" y="0"/>
              <a:ext cx="947381" cy="1593725"/>
            </a:xfrm>
            <a:custGeom>
              <a:avLst/>
              <a:gdLst/>
              <a:ahLst/>
              <a:cxnLst/>
              <a:rect l="l" t="t" r="r" b="b"/>
              <a:pathLst>
                <a:path w="947381" h="1593725">
                  <a:moveTo>
                    <a:pt x="0" y="0"/>
                  </a:moveTo>
                  <a:lnTo>
                    <a:pt x="947381" y="0"/>
                  </a:lnTo>
                  <a:lnTo>
                    <a:pt x="947381" y="1593725"/>
                  </a:lnTo>
                  <a:lnTo>
                    <a:pt x="0" y="1593725"/>
                  </a:lnTo>
                  <a:close/>
                </a:path>
              </a:pathLst>
            </a:custGeom>
            <a:blipFill>
              <a:blip r:embed="rId2"/>
              <a:stretch>
                <a:fillRect t="-58" b="-58"/>
              </a:stretch>
            </a:blipFill>
          </p:spPr>
        </p:sp>
      </p:grpSp>
      <p:grpSp>
        <p:nvGrpSpPr>
          <p:cNvPr id="4" name="Group 4"/>
          <p:cNvGrpSpPr/>
          <p:nvPr/>
        </p:nvGrpSpPr>
        <p:grpSpPr>
          <a:xfrm>
            <a:off x="819150" y="1832220"/>
            <a:ext cx="8324850" cy="3859462"/>
            <a:chOff x="0" y="0"/>
            <a:chExt cx="11099800" cy="5145950"/>
          </a:xfrm>
        </p:grpSpPr>
        <p:sp>
          <p:nvSpPr>
            <p:cNvPr id="5" name="TextBox 5"/>
            <p:cNvSpPr txBox="1"/>
            <p:nvPr/>
          </p:nvSpPr>
          <p:spPr>
            <a:xfrm>
              <a:off x="0" y="-9525"/>
              <a:ext cx="11099800" cy="1431925"/>
            </a:xfrm>
            <a:prstGeom prst="rect">
              <a:avLst/>
            </a:prstGeom>
          </p:spPr>
          <p:txBody>
            <a:bodyPr lIns="0" tIns="0" rIns="0" bIns="0" rtlCol="0" anchor="t">
              <a:spAutoFit/>
            </a:bodyPr>
            <a:lstStyle/>
            <a:p>
              <a:pPr marL="0" lvl="0" indent="0" algn="l">
                <a:lnSpc>
                  <a:spcPts val="8400"/>
                </a:lnSpc>
              </a:pPr>
              <a:r>
                <a:rPr lang="en-US" sz="7000" spc="-140">
                  <a:solidFill>
                    <a:srgbClr val="3A8348"/>
                  </a:solidFill>
                  <a:latin typeface="Tenor Sans"/>
                  <a:ea typeface="Tenor Sans"/>
                  <a:cs typeface="Tenor Sans"/>
                  <a:sym typeface="Tenor Sans"/>
                </a:rPr>
                <a:t>Đạo đức và An ninh</a:t>
              </a:r>
            </a:p>
          </p:txBody>
        </p:sp>
        <p:sp>
          <p:nvSpPr>
            <p:cNvPr id="6" name="TextBox 6"/>
            <p:cNvSpPr txBox="1"/>
            <p:nvPr/>
          </p:nvSpPr>
          <p:spPr>
            <a:xfrm>
              <a:off x="0" y="2144406"/>
              <a:ext cx="11099800" cy="508635"/>
            </a:xfrm>
            <a:prstGeom prst="rect">
              <a:avLst/>
            </a:prstGeom>
          </p:spPr>
          <p:txBody>
            <a:bodyPr lIns="0" tIns="0" rIns="0" bIns="0" rtlCol="0" anchor="t">
              <a:spAutoFit/>
            </a:bodyPr>
            <a:lstStyle/>
            <a:p>
              <a:pPr marL="0" lvl="0" indent="0" algn="l">
                <a:lnSpc>
                  <a:spcPts val="3120"/>
                </a:lnSpc>
              </a:pPr>
              <a:r>
                <a:rPr lang="en-US" sz="2400" b="1">
                  <a:solidFill>
                    <a:srgbClr val="2A2A2A"/>
                  </a:solidFill>
                  <a:latin typeface="Clear Sans Bold"/>
                  <a:ea typeface="Clear Sans Bold"/>
                  <a:cs typeface="Clear Sans Bold"/>
                  <a:sym typeface="Clear Sans Bold"/>
                </a:rPr>
                <a:t>ĐẢM BẢO TIÊU CHUẨN AN TOÀN VÀ TUÂN THỦ</a:t>
              </a:r>
            </a:p>
          </p:txBody>
        </p:sp>
        <p:sp>
          <p:nvSpPr>
            <p:cNvPr id="7" name="TextBox 7"/>
            <p:cNvSpPr txBox="1"/>
            <p:nvPr/>
          </p:nvSpPr>
          <p:spPr>
            <a:xfrm>
              <a:off x="0" y="3324135"/>
              <a:ext cx="11099800" cy="1821815"/>
            </a:xfrm>
            <a:prstGeom prst="rect">
              <a:avLst/>
            </a:prstGeom>
          </p:spPr>
          <p:txBody>
            <a:bodyPr lIns="0" tIns="0" rIns="0" bIns="0" rtlCol="0" anchor="t">
              <a:spAutoFit/>
            </a:bodyPr>
            <a:lstStyle/>
            <a:p>
              <a:pPr marL="453390" lvl="1" indent="-226695" algn="l">
                <a:lnSpc>
                  <a:spcPts val="2730"/>
                </a:lnSpc>
                <a:buFont typeface="Arial"/>
                <a:buChar char="•"/>
              </a:pPr>
              <a:r>
                <a:rPr lang="en-US" sz="2100">
                  <a:solidFill>
                    <a:srgbClr val="2A2A2A"/>
                  </a:solidFill>
                  <a:latin typeface="Clear Sans"/>
                  <a:ea typeface="Clear Sans"/>
                  <a:cs typeface="Clear Sans"/>
                  <a:sym typeface="Clear Sans"/>
                </a:rPr>
                <a:t>Không sao chép hoặc đạo văn mã nguồn</a:t>
              </a:r>
            </a:p>
            <a:p>
              <a:pPr marL="453390" lvl="1" indent="-226695" algn="l">
                <a:lnSpc>
                  <a:spcPts val="2730"/>
                </a:lnSpc>
                <a:buFont typeface="Arial"/>
                <a:buChar char="•"/>
              </a:pPr>
              <a:r>
                <a:rPr lang="en-US" sz="2100">
                  <a:solidFill>
                    <a:srgbClr val="2A2A2A"/>
                  </a:solidFill>
                  <a:latin typeface="Clear Sans"/>
                  <a:ea typeface="Clear Sans"/>
                  <a:cs typeface="Clear Sans"/>
                  <a:sym typeface="Clear Sans"/>
                </a:rPr>
                <a:t>Luôn bảo vệ dữ liệu người dùng</a:t>
              </a:r>
            </a:p>
            <a:p>
              <a:pPr marL="453390" lvl="1" indent="-226695" algn="l">
                <a:lnSpc>
                  <a:spcPts val="2730"/>
                </a:lnSpc>
                <a:buFont typeface="Arial"/>
                <a:buChar char="•"/>
              </a:pPr>
              <a:r>
                <a:rPr lang="en-US" sz="2100">
                  <a:solidFill>
                    <a:srgbClr val="2A2A2A"/>
                  </a:solidFill>
                  <a:latin typeface="Clear Sans"/>
                  <a:ea typeface="Clear Sans"/>
                  <a:cs typeface="Clear Sans"/>
                  <a:sym typeface="Clear Sans"/>
                </a:rPr>
                <a:t>Tuân thủ mọi luật lệ và quy định</a:t>
              </a:r>
            </a:p>
            <a:p>
              <a:pPr marL="453390" lvl="1" indent="-226695" algn="l">
                <a:lnSpc>
                  <a:spcPts val="2730"/>
                </a:lnSpc>
                <a:buFont typeface="Arial"/>
                <a:buChar char="•"/>
              </a:pPr>
              <a:r>
                <a:rPr lang="en-US" sz="2100">
                  <a:solidFill>
                    <a:srgbClr val="2A2A2A"/>
                  </a:solidFill>
                  <a:latin typeface="Clear Sans"/>
                  <a:ea typeface="Clear Sans"/>
                  <a:cs typeface="Clear Sans"/>
                  <a:sym typeface="Clear Sans"/>
                </a:rPr>
                <a:t>Triển khai các biện pháp và giao thức bảo mật mạnh mẽ</a:t>
              </a:r>
            </a:p>
          </p:txBody>
        </p:sp>
      </p:grpSp>
      <p:sp>
        <p:nvSpPr>
          <p:cNvPr id="8" name="Freeform 8"/>
          <p:cNvSpPr/>
          <p:nvPr/>
        </p:nvSpPr>
        <p:spPr>
          <a:xfrm>
            <a:off x="8774635" y="7396104"/>
            <a:ext cx="6274865" cy="4114800"/>
          </a:xfrm>
          <a:custGeom>
            <a:avLst/>
            <a:gdLst/>
            <a:ahLst/>
            <a:cxnLst/>
            <a:rect l="l" t="t" r="r" b="b"/>
            <a:pathLst>
              <a:path w="6274865" h="4114800">
                <a:moveTo>
                  <a:pt x="0" y="0"/>
                </a:moveTo>
                <a:lnTo>
                  <a:pt x="6274865" y="0"/>
                </a:lnTo>
                <a:lnTo>
                  <a:pt x="62748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6750" y="4248150"/>
            <a:ext cx="5448300" cy="3581400"/>
            <a:chOff x="0" y="0"/>
            <a:chExt cx="1333267" cy="876413"/>
          </a:xfrm>
        </p:grpSpPr>
        <p:sp>
          <p:nvSpPr>
            <p:cNvPr id="3" name="Freeform 3"/>
            <p:cNvSpPr/>
            <p:nvPr/>
          </p:nvSpPr>
          <p:spPr>
            <a:xfrm>
              <a:off x="0" y="0"/>
              <a:ext cx="1333267" cy="876413"/>
            </a:xfrm>
            <a:custGeom>
              <a:avLst/>
              <a:gdLst/>
              <a:ahLst/>
              <a:cxnLst/>
              <a:rect l="l" t="t" r="r" b="b"/>
              <a:pathLst>
                <a:path w="1333267" h="876413">
                  <a:moveTo>
                    <a:pt x="0" y="0"/>
                  </a:moveTo>
                  <a:lnTo>
                    <a:pt x="1333267" y="0"/>
                  </a:lnTo>
                  <a:lnTo>
                    <a:pt x="1333267" y="876413"/>
                  </a:lnTo>
                  <a:lnTo>
                    <a:pt x="0" y="876413"/>
                  </a:lnTo>
                  <a:close/>
                </a:path>
              </a:pathLst>
            </a:custGeom>
            <a:blipFill>
              <a:blip r:embed="rId2"/>
              <a:stretch>
                <a:fillRect l="-83" r="-83"/>
              </a:stretch>
            </a:blipFill>
          </p:spPr>
        </p:sp>
      </p:grpSp>
      <p:grpSp>
        <p:nvGrpSpPr>
          <p:cNvPr id="4" name="Group 4"/>
          <p:cNvGrpSpPr/>
          <p:nvPr/>
        </p:nvGrpSpPr>
        <p:grpSpPr>
          <a:xfrm>
            <a:off x="6419850" y="4248150"/>
            <a:ext cx="5448300" cy="3581400"/>
            <a:chOff x="0" y="0"/>
            <a:chExt cx="1333267" cy="876413"/>
          </a:xfrm>
        </p:grpSpPr>
        <p:sp>
          <p:nvSpPr>
            <p:cNvPr id="5" name="Freeform 5"/>
            <p:cNvSpPr/>
            <p:nvPr/>
          </p:nvSpPr>
          <p:spPr>
            <a:xfrm>
              <a:off x="0" y="0"/>
              <a:ext cx="1333267" cy="876413"/>
            </a:xfrm>
            <a:custGeom>
              <a:avLst/>
              <a:gdLst/>
              <a:ahLst/>
              <a:cxnLst/>
              <a:rect l="l" t="t" r="r" b="b"/>
              <a:pathLst>
                <a:path w="1333267" h="876413">
                  <a:moveTo>
                    <a:pt x="0" y="0"/>
                  </a:moveTo>
                  <a:lnTo>
                    <a:pt x="1333267" y="0"/>
                  </a:lnTo>
                  <a:lnTo>
                    <a:pt x="1333267" y="876413"/>
                  </a:lnTo>
                  <a:lnTo>
                    <a:pt x="0" y="876413"/>
                  </a:lnTo>
                  <a:close/>
                </a:path>
              </a:pathLst>
            </a:custGeom>
            <a:blipFill>
              <a:blip r:embed="rId3"/>
              <a:stretch>
                <a:fillRect l="-83" r="-83"/>
              </a:stretch>
            </a:blipFill>
          </p:spPr>
        </p:sp>
      </p:grpSp>
      <p:grpSp>
        <p:nvGrpSpPr>
          <p:cNvPr id="6" name="Group 6"/>
          <p:cNvGrpSpPr/>
          <p:nvPr/>
        </p:nvGrpSpPr>
        <p:grpSpPr>
          <a:xfrm>
            <a:off x="12172950" y="4248150"/>
            <a:ext cx="5448300" cy="3581400"/>
            <a:chOff x="0" y="0"/>
            <a:chExt cx="1333267" cy="876413"/>
          </a:xfrm>
        </p:grpSpPr>
        <p:sp>
          <p:nvSpPr>
            <p:cNvPr id="7" name="Freeform 7"/>
            <p:cNvSpPr/>
            <p:nvPr/>
          </p:nvSpPr>
          <p:spPr>
            <a:xfrm>
              <a:off x="0" y="0"/>
              <a:ext cx="1333267" cy="876413"/>
            </a:xfrm>
            <a:custGeom>
              <a:avLst/>
              <a:gdLst/>
              <a:ahLst/>
              <a:cxnLst/>
              <a:rect l="l" t="t" r="r" b="b"/>
              <a:pathLst>
                <a:path w="1333267" h="876413">
                  <a:moveTo>
                    <a:pt x="0" y="0"/>
                  </a:moveTo>
                  <a:lnTo>
                    <a:pt x="1333267" y="0"/>
                  </a:lnTo>
                  <a:lnTo>
                    <a:pt x="1333267" y="876413"/>
                  </a:lnTo>
                  <a:lnTo>
                    <a:pt x="0" y="876413"/>
                  </a:lnTo>
                  <a:close/>
                </a:path>
              </a:pathLst>
            </a:custGeom>
            <a:blipFill>
              <a:blip r:embed="rId4"/>
              <a:stretch>
                <a:fillRect l="-83" r="-83"/>
              </a:stretch>
            </a:blipFill>
          </p:spPr>
        </p:sp>
      </p:grpSp>
      <p:grpSp>
        <p:nvGrpSpPr>
          <p:cNvPr id="8" name="Group 8"/>
          <p:cNvGrpSpPr/>
          <p:nvPr/>
        </p:nvGrpSpPr>
        <p:grpSpPr>
          <a:xfrm>
            <a:off x="668089" y="8366723"/>
            <a:ext cx="5446961" cy="1253517"/>
            <a:chOff x="0" y="0"/>
            <a:chExt cx="7262615" cy="1671356"/>
          </a:xfrm>
        </p:grpSpPr>
        <p:sp>
          <p:nvSpPr>
            <p:cNvPr id="9" name="TextBox 9"/>
            <p:cNvSpPr txBox="1"/>
            <p:nvPr/>
          </p:nvSpPr>
          <p:spPr>
            <a:xfrm>
              <a:off x="0" y="-47625"/>
              <a:ext cx="7262615" cy="52514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A2A2A"/>
                  </a:solidFill>
                  <a:latin typeface="Clear Sans Bold"/>
                  <a:ea typeface="Clear Sans Bold"/>
                  <a:cs typeface="Clear Sans Bold"/>
                  <a:sym typeface="Clear Sans Bold"/>
                </a:rPr>
                <a:t>Chứ</a:t>
              </a:r>
              <a:r>
                <a:rPr lang="en-US" sz="2400" b="1" u="none" strike="noStrike">
                  <a:solidFill>
                    <a:srgbClr val="2A2A2A"/>
                  </a:solidFill>
                  <a:latin typeface="Clear Sans Bold"/>
                  <a:ea typeface="Clear Sans Bold"/>
                  <a:cs typeface="Clear Sans Bold"/>
                  <a:sym typeface="Clear Sans Bold"/>
                </a:rPr>
                <a:t>C NĂNG</a:t>
              </a:r>
            </a:p>
          </p:txBody>
        </p:sp>
        <p:sp>
          <p:nvSpPr>
            <p:cNvPr id="10" name="TextBox 10"/>
            <p:cNvSpPr txBox="1"/>
            <p:nvPr/>
          </p:nvSpPr>
          <p:spPr>
            <a:xfrm>
              <a:off x="0" y="704251"/>
              <a:ext cx="7262615" cy="967105"/>
            </a:xfrm>
            <a:prstGeom prst="rect">
              <a:avLst/>
            </a:prstGeom>
          </p:spPr>
          <p:txBody>
            <a:bodyPr lIns="0" tIns="0" rIns="0" bIns="0" rtlCol="0" anchor="t">
              <a:spAutoFit/>
            </a:bodyPr>
            <a:lstStyle/>
            <a:p>
              <a:pPr marL="0" lvl="0" indent="0" algn="ctr">
                <a:lnSpc>
                  <a:spcPts val="2940"/>
                </a:lnSpc>
              </a:pPr>
              <a:r>
                <a:rPr lang="en-US" sz="2100">
                  <a:solidFill>
                    <a:srgbClr val="2A2A2A"/>
                  </a:solidFill>
                  <a:latin typeface="Clear Sans"/>
                  <a:ea typeface="Clear Sans"/>
                  <a:cs typeface="Clear Sans"/>
                  <a:sym typeface="Clear Sans"/>
                </a:rPr>
                <a:t>Các chức năng chính thân thiện với người dùng và hiệu quả.</a:t>
              </a:r>
            </a:p>
          </p:txBody>
        </p:sp>
      </p:grpSp>
      <p:grpSp>
        <p:nvGrpSpPr>
          <p:cNvPr id="11" name="Group 11"/>
          <p:cNvGrpSpPr/>
          <p:nvPr/>
        </p:nvGrpSpPr>
        <p:grpSpPr>
          <a:xfrm>
            <a:off x="6419850" y="8366723"/>
            <a:ext cx="5448300" cy="1253568"/>
            <a:chOff x="0" y="0"/>
            <a:chExt cx="7264400" cy="1671424"/>
          </a:xfrm>
        </p:grpSpPr>
        <p:sp>
          <p:nvSpPr>
            <p:cNvPr id="12" name="TextBox 12"/>
            <p:cNvSpPr txBox="1"/>
            <p:nvPr/>
          </p:nvSpPr>
          <p:spPr>
            <a:xfrm>
              <a:off x="0" y="-47625"/>
              <a:ext cx="7264400" cy="52514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A2A2A"/>
                  </a:solidFill>
                  <a:latin typeface="Clear Sans Bold"/>
                  <a:ea typeface="Clear Sans Bold"/>
                  <a:cs typeface="Clear Sans Bold"/>
                  <a:sym typeface="Clear Sans Bold"/>
                </a:rPr>
                <a:t>HIỆU SUẤT</a:t>
              </a:r>
            </a:p>
          </p:txBody>
        </p:sp>
        <p:sp>
          <p:nvSpPr>
            <p:cNvPr id="13" name="TextBox 13"/>
            <p:cNvSpPr txBox="1"/>
            <p:nvPr/>
          </p:nvSpPr>
          <p:spPr>
            <a:xfrm>
              <a:off x="0" y="704319"/>
              <a:ext cx="7264400" cy="967105"/>
            </a:xfrm>
            <a:prstGeom prst="rect">
              <a:avLst/>
            </a:prstGeom>
          </p:spPr>
          <p:txBody>
            <a:bodyPr lIns="0" tIns="0" rIns="0" bIns="0" rtlCol="0" anchor="t">
              <a:spAutoFit/>
            </a:bodyPr>
            <a:lstStyle/>
            <a:p>
              <a:pPr marL="0" lvl="0" indent="0" algn="ctr">
                <a:lnSpc>
                  <a:spcPts val="2940"/>
                </a:lnSpc>
              </a:pPr>
              <a:r>
                <a:rPr lang="en-US" sz="2100">
                  <a:solidFill>
                    <a:srgbClr val="2A2A2A"/>
                  </a:solidFill>
                  <a:latin typeface="Clear Sans"/>
                  <a:ea typeface="Clear Sans"/>
                  <a:cs typeface="Clear Sans"/>
                  <a:sym typeface="Clear Sans"/>
                </a:rPr>
                <a:t>Ứng dụng hoạt động với tốc độ và bảo mật tuyệt vời.</a:t>
              </a:r>
            </a:p>
          </p:txBody>
        </p:sp>
      </p:grpSp>
      <p:grpSp>
        <p:nvGrpSpPr>
          <p:cNvPr id="14" name="Group 14"/>
          <p:cNvGrpSpPr/>
          <p:nvPr/>
        </p:nvGrpSpPr>
        <p:grpSpPr>
          <a:xfrm>
            <a:off x="12172950" y="8366774"/>
            <a:ext cx="5448300" cy="1253466"/>
            <a:chOff x="0" y="0"/>
            <a:chExt cx="7264400" cy="1671288"/>
          </a:xfrm>
        </p:grpSpPr>
        <p:sp>
          <p:nvSpPr>
            <p:cNvPr id="15" name="TextBox 15"/>
            <p:cNvSpPr txBox="1"/>
            <p:nvPr/>
          </p:nvSpPr>
          <p:spPr>
            <a:xfrm>
              <a:off x="0" y="-47625"/>
              <a:ext cx="7264400" cy="52514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2A2A2A"/>
                  </a:solidFill>
                  <a:latin typeface="Clear Sans Bold"/>
                  <a:ea typeface="Clear Sans Bold"/>
                  <a:cs typeface="Clear Sans Bold"/>
                  <a:sym typeface="Clear Sans Bold"/>
                </a:rPr>
                <a:t>Hạ</a:t>
              </a:r>
              <a:r>
                <a:rPr lang="en-US" sz="2400" b="1" u="none" strike="noStrike">
                  <a:solidFill>
                    <a:srgbClr val="2A2A2A"/>
                  </a:solidFill>
                  <a:latin typeface="Clear Sans Bold"/>
                  <a:ea typeface="Clear Sans Bold"/>
                  <a:cs typeface="Clear Sans Bold"/>
                  <a:sym typeface="Clear Sans Bold"/>
                </a:rPr>
                <a:t>N CHẾ</a:t>
              </a:r>
            </a:p>
          </p:txBody>
        </p:sp>
        <p:sp>
          <p:nvSpPr>
            <p:cNvPr id="16" name="TextBox 16"/>
            <p:cNvSpPr txBox="1"/>
            <p:nvPr/>
          </p:nvSpPr>
          <p:spPr>
            <a:xfrm>
              <a:off x="0" y="704183"/>
              <a:ext cx="7264400" cy="967105"/>
            </a:xfrm>
            <a:prstGeom prst="rect">
              <a:avLst/>
            </a:prstGeom>
          </p:spPr>
          <p:txBody>
            <a:bodyPr lIns="0" tIns="0" rIns="0" bIns="0" rtlCol="0" anchor="t">
              <a:spAutoFit/>
            </a:bodyPr>
            <a:lstStyle/>
            <a:p>
              <a:pPr marL="0" lvl="0" indent="0" algn="ctr">
                <a:lnSpc>
                  <a:spcPts val="2940"/>
                </a:lnSpc>
              </a:pPr>
              <a:r>
                <a:rPr lang="en-US" sz="2100">
                  <a:solidFill>
                    <a:srgbClr val="2A2A2A"/>
                  </a:solidFill>
                  <a:latin typeface="Clear Sans"/>
                  <a:ea typeface="Clear Sans"/>
                  <a:cs typeface="Clear Sans"/>
                  <a:sym typeface="Clear Sans"/>
                </a:rPr>
                <a:t>Tính năng tối ưu hóa AI và thanh toán đang được chờ xử lý.</a:t>
              </a:r>
            </a:p>
          </p:txBody>
        </p:sp>
      </p:grpSp>
      <p:sp>
        <p:nvSpPr>
          <p:cNvPr id="17" name="TextBox 17"/>
          <p:cNvSpPr txBox="1"/>
          <p:nvPr/>
        </p:nvSpPr>
        <p:spPr>
          <a:xfrm>
            <a:off x="668089" y="896324"/>
            <a:ext cx="12299657" cy="2105025"/>
          </a:xfrm>
          <a:prstGeom prst="rect">
            <a:avLst/>
          </a:prstGeom>
        </p:spPr>
        <p:txBody>
          <a:bodyPr lIns="0" tIns="0" rIns="0" bIns="0" rtlCol="0" anchor="t">
            <a:spAutoFit/>
          </a:bodyPr>
          <a:lstStyle/>
          <a:p>
            <a:pPr marL="0" lvl="0" indent="0" algn="l">
              <a:lnSpc>
                <a:spcPts val="8399"/>
              </a:lnSpc>
            </a:pPr>
            <a:r>
              <a:rPr lang="en-US" sz="6999" spc="-139">
                <a:solidFill>
                  <a:srgbClr val="3A8348"/>
                </a:solidFill>
                <a:latin typeface="Clear Sans"/>
                <a:ea typeface="Clear Sans"/>
                <a:cs typeface="Clear Sans"/>
                <a:sym typeface="Clear Sans"/>
              </a:rPr>
              <a:t>Phát triển thành công ứng dụng Job Bridge</a:t>
            </a:r>
          </a:p>
        </p:txBody>
      </p:sp>
      <p:sp>
        <p:nvSpPr>
          <p:cNvPr id="18" name="Freeform 18"/>
          <p:cNvSpPr/>
          <p:nvPr/>
        </p:nvSpPr>
        <p:spPr>
          <a:xfrm rot="-6723923">
            <a:off x="13666568" y="-2297777"/>
            <a:ext cx="6274865" cy="4114800"/>
          </a:xfrm>
          <a:custGeom>
            <a:avLst/>
            <a:gdLst/>
            <a:ahLst/>
            <a:cxnLst/>
            <a:rect l="l" t="t" r="r" b="b"/>
            <a:pathLst>
              <a:path w="6274865" h="4114800">
                <a:moveTo>
                  <a:pt x="0" y="0"/>
                </a:moveTo>
                <a:lnTo>
                  <a:pt x="6274865" y="0"/>
                </a:lnTo>
                <a:lnTo>
                  <a:pt x="627486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926989">
            <a:off x="-12431368" y="-8975965"/>
            <a:ext cx="27274407" cy="25058977"/>
          </a:xfrm>
          <a:custGeom>
            <a:avLst/>
            <a:gdLst/>
            <a:ahLst/>
            <a:cxnLst/>
            <a:rect l="l" t="t" r="r" b="b"/>
            <a:pathLst>
              <a:path w="27274407" h="25058977">
                <a:moveTo>
                  <a:pt x="0" y="0"/>
                </a:moveTo>
                <a:lnTo>
                  <a:pt x="27274407" y="0"/>
                </a:lnTo>
                <a:lnTo>
                  <a:pt x="27274407" y="25058977"/>
                </a:lnTo>
                <a:lnTo>
                  <a:pt x="0" y="2505897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5111384">
            <a:off x="13680135" y="1098024"/>
            <a:ext cx="12122938" cy="11672351"/>
          </a:xfrm>
          <a:custGeom>
            <a:avLst/>
            <a:gdLst/>
            <a:ahLst/>
            <a:cxnLst/>
            <a:rect l="l" t="t" r="r" b="b"/>
            <a:pathLst>
              <a:path w="12122938" h="11672351">
                <a:moveTo>
                  <a:pt x="0" y="0"/>
                </a:moveTo>
                <a:lnTo>
                  <a:pt x="12122939" y="0"/>
                </a:lnTo>
                <a:lnTo>
                  <a:pt x="12122939" y="11672352"/>
                </a:lnTo>
                <a:lnTo>
                  <a:pt x="0" y="116723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287473" y="2822662"/>
            <a:ext cx="7711435" cy="3181350"/>
          </a:xfrm>
          <a:prstGeom prst="rect">
            <a:avLst/>
          </a:prstGeom>
        </p:spPr>
        <p:txBody>
          <a:bodyPr lIns="0" tIns="0" rIns="0" bIns="0" rtlCol="0" anchor="t">
            <a:spAutoFit/>
          </a:bodyPr>
          <a:lstStyle/>
          <a:p>
            <a:pPr marL="0" lvl="0" indent="0" algn="ctr">
              <a:lnSpc>
                <a:spcPts val="12532"/>
              </a:lnSpc>
            </a:pPr>
            <a:r>
              <a:rPr lang="en-US" sz="10443" spc="-208">
                <a:solidFill>
                  <a:srgbClr val="FFFFFF"/>
                </a:solidFill>
                <a:latin typeface="Tenor Sans"/>
                <a:ea typeface="Tenor Sans"/>
                <a:cs typeface="Tenor Sans"/>
                <a:sym typeface="Tenor Sans"/>
              </a:rPr>
              <a:t>Thank you for watching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9763125" cy="6902554"/>
            <a:chOff x="0" y="0"/>
            <a:chExt cx="13017500" cy="9203406"/>
          </a:xfrm>
        </p:grpSpPr>
        <p:sp>
          <p:nvSpPr>
            <p:cNvPr id="3" name="TextBox 3"/>
            <p:cNvSpPr txBox="1"/>
            <p:nvPr/>
          </p:nvSpPr>
          <p:spPr>
            <a:xfrm>
              <a:off x="0" y="0"/>
              <a:ext cx="13017500" cy="2819400"/>
            </a:xfrm>
            <a:prstGeom prst="rect">
              <a:avLst/>
            </a:prstGeom>
          </p:spPr>
          <p:txBody>
            <a:bodyPr lIns="0" tIns="0" rIns="0" bIns="0" rtlCol="0" anchor="t">
              <a:spAutoFit/>
            </a:bodyPr>
            <a:lstStyle/>
            <a:p>
              <a:pPr marL="0" lvl="0" indent="0" algn="l">
                <a:lnSpc>
                  <a:spcPts val="8399"/>
                </a:lnSpc>
              </a:pPr>
              <a:r>
                <a:rPr lang="en-US" sz="6999" spc="-139">
                  <a:solidFill>
                    <a:srgbClr val="3A8348"/>
                  </a:solidFill>
                  <a:latin typeface="Tenor Sans"/>
                  <a:ea typeface="Tenor Sans"/>
                  <a:cs typeface="Tenor Sans"/>
                  <a:sym typeface="Tenor Sans"/>
                </a:rPr>
                <a:t>Giới thiệu về Tuyển dụng Kỹ thuật số</a:t>
              </a:r>
            </a:p>
          </p:txBody>
        </p:sp>
        <p:sp>
          <p:nvSpPr>
            <p:cNvPr id="4" name="TextBox 4"/>
            <p:cNvSpPr txBox="1"/>
            <p:nvPr/>
          </p:nvSpPr>
          <p:spPr>
            <a:xfrm>
              <a:off x="0" y="3543264"/>
              <a:ext cx="13017500" cy="559647"/>
            </a:xfrm>
            <a:prstGeom prst="rect">
              <a:avLst/>
            </a:prstGeom>
          </p:spPr>
          <p:txBody>
            <a:bodyPr lIns="0" tIns="0" rIns="0" bIns="0" rtlCol="0" anchor="t">
              <a:spAutoFit/>
            </a:bodyPr>
            <a:lstStyle/>
            <a:p>
              <a:pPr marL="0" lvl="0" indent="0" algn="l">
                <a:lnSpc>
                  <a:spcPts val="3640"/>
                </a:lnSpc>
                <a:spcBef>
                  <a:spcPct val="0"/>
                </a:spcBef>
              </a:pPr>
              <a:r>
                <a:rPr lang="en-US" sz="2600" b="1">
                  <a:solidFill>
                    <a:srgbClr val="2A2A2A"/>
                  </a:solidFill>
                  <a:latin typeface="Clear Sans Medium"/>
                  <a:ea typeface="Clear Sans Medium"/>
                  <a:cs typeface="Clear Sans Medium"/>
                  <a:sym typeface="Clear Sans Medium"/>
                </a:rPr>
                <a:t>TỔNG QUAN VỀ SỰ DỊCH CHUYỂN THỊ TRƯỜNG</a:t>
              </a:r>
            </a:p>
          </p:txBody>
        </p:sp>
        <p:sp>
          <p:nvSpPr>
            <p:cNvPr id="5" name="TextBox 5"/>
            <p:cNvSpPr txBox="1"/>
            <p:nvPr/>
          </p:nvSpPr>
          <p:spPr>
            <a:xfrm>
              <a:off x="0" y="4766661"/>
              <a:ext cx="13017500" cy="4436745"/>
            </a:xfrm>
            <a:prstGeom prst="rect">
              <a:avLst/>
            </a:prstGeom>
          </p:spPr>
          <p:txBody>
            <a:bodyPr lIns="0" tIns="0" rIns="0" bIns="0" rtlCol="0" anchor="t">
              <a:spAutoFit/>
            </a:bodyPr>
            <a:lstStyle/>
            <a:p>
              <a:pPr marL="0" lvl="0" indent="0" algn="l">
                <a:lnSpc>
                  <a:spcPts val="3359"/>
                </a:lnSpc>
                <a:spcBef>
                  <a:spcPct val="0"/>
                </a:spcBef>
              </a:pPr>
              <a:r>
                <a:rPr lang="en-US" sz="2400">
                  <a:solidFill>
                    <a:srgbClr val="2A2A2A"/>
                  </a:solidFill>
                  <a:latin typeface="Clear Sans"/>
                  <a:ea typeface="Clear Sans"/>
                  <a:cs typeface="Clear Sans"/>
                  <a:sym typeface="Clear Sans"/>
                </a:rPr>
                <a:t>Ngành tuyển dụng kỹ thuật số đang phát triển nhanh chóng.</a:t>
              </a:r>
            </a:p>
            <a:p>
              <a:pPr algn="l">
                <a:lnSpc>
                  <a:spcPts val="3359"/>
                </a:lnSpc>
                <a:spcBef>
                  <a:spcPct val="0"/>
                </a:spcBef>
              </a:pPr>
              <a:r>
                <a:rPr lang="en-US" sz="2400">
                  <a:solidFill>
                    <a:srgbClr val="2A2A2A"/>
                  </a:solidFill>
                  <a:latin typeface="Clear Sans"/>
                  <a:ea typeface="Clear Sans"/>
                  <a:cs typeface="Clear Sans"/>
                  <a:sym typeface="Clear Sans"/>
                </a:rPr>
                <a:t>Những thách thức chính bao gồm:</a:t>
              </a:r>
            </a:p>
            <a:p>
              <a:pPr marL="518160" lvl="1" indent="-259080" algn="l">
                <a:lnSpc>
                  <a:spcPts val="3359"/>
                </a:lnSpc>
                <a:spcBef>
                  <a:spcPct val="0"/>
                </a:spcBef>
                <a:buFont typeface="Arial"/>
                <a:buChar char="•"/>
              </a:pPr>
              <a:r>
                <a:rPr lang="en-US" sz="2400">
                  <a:solidFill>
                    <a:srgbClr val="2A2A2A"/>
                  </a:solidFill>
                  <a:latin typeface="Clear Sans"/>
                  <a:ea typeface="Clear Sans"/>
                  <a:cs typeface="Clear Sans"/>
                  <a:sym typeface="Clear Sans"/>
                </a:rPr>
                <a:t>Thiếu sự tương tác trực tiếp</a:t>
              </a:r>
            </a:p>
            <a:p>
              <a:pPr marL="518160" lvl="1" indent="-259080" algn="l">
                <a:lnSpc>
                  <a:spcPts val="3359"/>
                </a:lnSpc>
                <a:spcBef>
                  <a:spcPct val="0"/>
                </a:spcBef>
                <a:buFont typeface="Arial"/>
                <a:buChar char="•"/>
              </a:pPr>
              <a:r>
                <a:rPr lang="en-US" sz="2400">
                  <a:solidFill>
                    <a:srgbClr val="2A2A2A"/>
                  </a:solidFill>
                  <a:latin typeface="Clear Sans"/>
                  <a:ea typeface="Clear Sans"/>
                  <a:cs typeface="Clear Sans"/>
                  <a:sym typeface="Clear Sans"/>
                </a:rPr>
                <a:t>Quy trình phản hồi chậm</a:t>
              </a:r>
            </a:p>
            <a:p>
              <a:pPr marL="518160" lvl="1" indent="-259080" algn="l">
                <a:lnSpc>
                  <a:spcPts val="3359"/>
                </a:lnSpc>
                <a:spcBef>
                  <a:spcPct val="0"/>
                </a:spcBef>
                <a:buFont typeface="Arial"/>
                <a:buChar char="•"/>
              </a:pPr>
              <a:r>
                <a:rPr lang="en-US" sz="2400">
                  <a:solidFill>
                    <a:srgbClr val="2A2A2A"/>
                  </a:solidFill>
                  <a:latin typeface="Clear Sans"/>
                  <a:ea typeface="Clear Sans"/>
                  <a:cs typeface="Clear Sans"/>
                  <a:sym typeface="Clear Sans"/>
                </a:rPr>
                <a:t>Quản lý dữ liệu rời rạc</a:t>
              </a:r>
            </a:p>
            <a:p>
              <a:pPr algn="l">
                <a:lnSpc>
                  <a:spcPts val="3359"/>
                </a:lnSpc>
                <a:spcBef>
                  <a:spcPct val="0"/>
                </a:spcBef>
              </a:pPr>
              <a:r>
                <a:rPr lang="en-US" sz="2400">
                  <a:solidFill>
                    <a:srgbClr val="2A2A2A"/>
                  </a:solidFill>
                  <a:latin typeface="Clear Sans"/>
                  <a:ea typeface="Clear Sans"/>
                  <a:cs typeface="Clear Sans"/>
                  <a:sym typeface="Clear Sans"/>
                </a:rPr>
                <a:t>Giải pháp đề xuất: Ứng dụng Job Bridge với tính năng luyện phỏng vấn bằng AI, giao diện tối ưu cho di động và trạng thái ứng tuyển minh bạch nhằm nâng cao trải nghiệm người dùng.</a:t>
              </a:r>
            </a:p>
          </p:txBody>
        </p:sp>
      </p:grpSp>
      <p:sp>
        <p:nvSpPr>
          <p:cNvPr id="6" name="Freeform 6"/>
          <p:cNvSpPr/>
          <p:nvPr/>
        </p:nvSpPr>
        <p:spPr>
          <a:xfrm>
            <a:off x="15150568"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34675" y="1562100"/>
            <a:ext cx="6886575" cy="2604162"/>
            <a:chOff x="0" y="0"/>
            <a:chExt cx="9182100" cy="3472216"/>
          </a:xfrm>
        </p:grpSpPr>
        <p:sp>
          <p:nvSpPr>
            <p:cNvPr id="3" name="TextBox 3"/>
            <p:cNvSpPr txBox="1"/>
            <p:nvPr/>
          </p:nvSpPr>
          <p:spPr>
            <a:xfrm>
              <a:off x="0" y="0"/>
              <a:ext cx="9182100" cy="482600"/>
            </a:xfrm>
            <a:prstGeom prst="rect">
              <a:avLst/>
            </a:prstGeom>
          </p:spPr>
          <p:txBody>
            <a:bodyPr lIns="0" tIns="0" rIns="0" bIns="0" rtlCol="0" anchor="t">
              <a:spAutoFit/>
            </a:bodyPr>
            <a:lstStyle/>
            <a:p>
              <a:pPr marL="0" lvl="0" indent="0" algn="l">
                <a:lnSpc>
                  <a:spcPts val="2879"/>
                </a:lnSpc>
                <a:spcBef>
                  <a:spcPct val="0"/>
                </a:spcBef>
              </a:pPr>
              <a:r>
                <a:rPr lang="en-US" sz="2400" b="1">
                  <a:solidFill>
                    <a:srgbClr val="2A2A2A"/>
                  </a:solidFill>
                  <a:latin typeface="Clear Sans Bold"/>
                  <a:ea typeface="Clear Sans Bold"/>
                  <a:cs typeface="Clear Sans Bold"/>
                  <a:sym typeface="Clear Sans Bold"/>
                </a:rPr>
                <a:t>NÂNG CAO TƯƠNG TÁC</a:t>
              </a:r>
            </a:p>
          </p:txBody>
        </p:sp>
        <p:sp>
          <p:nvSpPr>
            <p:cNvPr id="4" name="TextBox 4"/>
            <p:cNvSpPr txBox="1"/>
            <p:nvPr/>
          </p:nvSpPr>
          <p:spPr>
            <a:xfrm>
              <a:off x="0" y="1019211"/>
              <a:ext cx="9182100" cy="2453005"/>
            </a:xfrm>
            <a:prstGeom prst="rect">
              <a:avLst/>
            </a:prstGeom>
          </p:spPr>
          <p:txBody>
            <a:bodyPr lIns="0" tIns="0" rIns="0" bIns="0" rtlCol="0" anchor="t">
              <a:spAutoFit/>
            </a:bodyPr>
            <a:lstStyle/>
            <a:p>
              <a:pPr marL="0" lvl="0" indent="0" algn="l">
                <a:lnSpc>
                  <a:spcPts val="2940"/>
                </a:lnSpc>
              </a:pPr>
              <a:r>
                <a:rPr lang="en-US" sz="2100">
                  <a:solidFill>
                    <a:srgbClr val="2A2A2A"/>
                  </a:solidFill>
                  <a:latin typeface="Clear Sans"/>
                  <a:ea typeface="Clear Sans"/>
                  <a:cs typeface="Clear Sans"/>
                  <a:sym typeface="Clear Sans"/>
                </a:rPr>
                <a:t>Ứng dụng Job Bridge giải quyết các khoảng trống trong giao tiếp bằng cách tạo ra kết nối trực tiếp giữa ứng viên và nhà tuyển dụng, đảm bảo phản hồi kịp thời và thúc đẩy quá trình tuyển dụng diễn ra hiệu quả, tương tác hơn.</a:t>
              </a:r>
            </a:p>
          </p:txBody>
        </p:sp>
      </p:grpSp>
      <p:sp>
        <p:nvSpPr>
          <p:cNvPr id="5" name="TextBox 5"/>
          <p:cNvSpPr txBox="1"/>
          <p:nvPr/>
        </p:nvSpPr>
        <p:spPr>
          <a:xfrm>
            <a:off x="9296400" y="1562100"/>
            <a:ext cx="617917" cy="371475"/>
          </a:xfrm>
          <a:prstGeom prst="rect">
            <a:avLst/>
          </a:prstGeom>
        </p:spPr>
        <p:txBody>
          <a:bodyPr lIns="0" tIns="0" rIns="0" bIns="0" rtlCol="0" anchor="t">
            <a:spAutoFit/>
          </a:bodyPr>
          <a:lstStyle/>
          <a:p>
            <a:pPr marL="0" lvl="0" indent="0" algn="l">
              <a:lnSpc>
                <a:spcPts val="2999"/>
              </a:lnSpc>
              <a:spcBef>
                <a:spcPct val="0"/>
              </a:spcBef>
            </a:pPr>
            <a:r>
              <a:rPr lang="en-US" sz="2499" b="1">
                <a:solidFill>
                  <a:srgbClr val="2A2A2A"/>
                </a:solidFill>
                <a:latin typeface="Clear Sans Bold"/>
                <a:ea typeface="Clear Sans Bold"/>
                <a:cs typeface="Clear Sans Bold"/>
                <a:sym typeface="Clear Sans Bold"/>
              </a:rPr>
              <a:t>01</a:t>
            </a:r>
          </a:p>
        </p:txBody>
      </p:sp>
      <p:sp>
        <p:nvSpPr>
          <p:cNvPr id="6" name="TextBox 6"/>
          <p:cNvSpPr txBox="1"/>
          <p:nvPr/>
        </p:nvSpPr>
        <p:spPr>
          <a:xfrm>
            <a:off x="9296400" y="4248150"/>
            <a:ext cx="617917" cy="371475"/>
          </a:xfrm>
          <a:prstGeom prst="rect">
            <a:avLst/>
          </a:prstGeom>
        </p:spPr>
        <p:txBody>
          <a:bodyPr lIns="0" tIns="0" rIns="0" bIns="0" rtlCol="0" anchor="t">
            <a:spAutoFit/>
          </a:bodyPr>
          <a:lstStyle/>
          <a:p>
            <a:pPr marL="0" lvl="0" indent="0" algn="l">
              <a:lnSpc>
                <a:spcPts val="2999"/>
              </a:lnSpc>
              <a:spcBef>
                <a:spcPct val="0"/>
              </a:spcBef>
            </a:pPr>
            <a:r>
              <a:rPr lang="en-US" sz="2499" b="1">
                <a:solidFill>
                  <a:srgbClr val="2A2A2A"/>
                </a:solidFill>
                <a:latin typeface="Clear Sans Bold"/>
                <a:ea typeface="Clear Sans Bold"/>
                <a:cs typeface="Clear Sans Bold"/>
                <a:sym typeface="Clear Sans Bold"/>
              </a:rPr>
              <a:t>02</a:t>
            </a:r>
          </a:p>
        </p:txBody>
      </p:sp>
      <p:grpSp>
        <p:nvGrpSpPr>
          <p:cNvPr id="7" name="Group 7"/>
          <p:cNvGrpSpPr/>
          <p:nvPr/>
        </p:nvGrpSpPr>
        <p:grpSpPr>
          <a:xfrm>
            <a:off x="10734675" y="6934200"/>
            <a:ext cx="6886575" cy="2604162"/>
            <a:chOff x="0" y="0"/>
            <a:chExt cx="9182100" cy="3472216"/>
          </a:xfrm>
        </p:grpSpPr>
        <p:sp>
          <p:nvSpPr>
            <p:cNvPr id="8" name="TextBox 8"/>
            <p:cNvSpPr txBox="1"/>
            <p:nvPr/>
          </p:nvSpPr>
          <p:spPr>
            <a:xfrm>
              <a:off x="0" y="0"/>
              <a:ext cx="9182100" cy="482600"/>
            </a:xfrm>
            <a:prstGeom prst="rect">
              <a:avLst/>
            </a:prstGeom>
          </p:spPr>
          <p:txBody>
            <a:bodyPr lIns="0" tIns="0" rIns="0" bIns="0" rtlCol="0" anchor="t">
              <a:spAutoFit/>
            </a:bodyPr>
            <a:lstStyle/>
            <a:p>
              <a:pPr marL="0" lvl="0" indent="0" algn="l">
                <a:lnSpc>
                  <a:spcPts val="2879"/>
                </a:lnSpc>
                <a:spcBef>
                  <a:spcPct val="0"/>
                </a:spcBef>
              </a:pPr>
              <a:r>
                <a:rPr lang="en-US" sz="2400" b="1">
                  <a:solidFill>
                    <a:srgbClr val="2A2A2A"/>
                  </a:solidFill>
                  <a:latin typeface="Clear Sans Bold"/>
                  <a:ea typeface="Clear Sans Bold"/>
                  <a:cs typeface="Clear Sans Bold"/>
                  <a:sym typeface="Clear Sans Bold"/>
                </a:rPr>
                <a:t> TRẢI NGHIỆM NGƯỜI DÙNG</a:t>
              </a:r>
            </a:p>
          </p:txBody>
        </p:sp>
        <p:sp>
          <p:nvSpPr>
            <p:cNvPr id="9" name="TextBox 9"/>
            <p:cNvSpPr txBox="1"/>
            <p:nvPr/>
          </p:nvSpPr>
          <p:spPr>
            <a:xfrm>
              <a:off x="0" y="1019211"/>
              <a:ext cx="9182100" cy="2453005"/>
            </a:xfrm>
            <a:prstGeom prst="rect">
              <a:avLst/>
            </a:prstGeom>
          </p:spPr>
          <p:txBody>
            <a:bodyPr lIns="0" tIns="0" rIns="0" bIns="0" rtlCol="0" anchor="t">
              <a:spAutoFit/>
            </a:bodyPr>
            <a:lstStyle/>
            <a:p>
              <a:pPr marL="0" lvl="0" indent="0" algn="l">
                <a:lnSpc>
                  <a:spcPts val="2940"/>
                </a:lnSpc>
              </a:pPr>
              <a:r>
                <a:rPr lang="en-US" sz="2100">
                  <a:solidFill>
                    <a:srgbClr val="2A2A2A"/>
                  </a:solidFill>
                  <a:latin typeface="Clear Sans"/>
                  <a:ea typeface="Clear Sans"/>
                  <a:cs typeface="Clear Sans"/>
                  <a:sym typeface="Clear Sans"/>
                </a:rPr>
                <a:t>Giao diện được tối ưu cho thiết bị di động giúp dễ dàng điều hướng, đảm bảo cả ứng viên và nhà tuyển dụng có thể quản lý tin tuyển dụng và đơn ứng tuyển một cách hiệu quả, qua đó nâng cao mức độ hài lòng tổng thể với nền tảng.</a:t>
              </a:r>
            </a:p>
          </p:txBody>
        </p:sp>
      </p:grpSp>
      <p:sp>
        <p:nvSpPr>
          <p:cNvPr id="10" name="TextBox 10"/>
          <p:cNvSpPr txBox="1"/>
          <p:nvPr/>
        </p:nvSpPr>
        <p:spPr>
          <a:xfrm>
            <a:off x="9296400" y="6934200"/>
            <a:ext cx="617917" cy="371475"/>
          </a:xfrm>
          <a:prstGeom prst="rect">
            <a:avLst/>
          </a:prstGeom>
        </p:spPr>
        <p:txBody>
          <a:bodyPr lIns="0" tIns="0" rIns="0" bIns="0" rtlCol="0" anchor="t">
            <a:spAutoFit/>
          </a:bodyPr>
          <a:lstStyle/>
          <a:p>
            <a:pPr marL="0" lvl="0" indent="0" algn="l">
              <a:lnSpc>
                <a:spcPts val="2999"/>
              </a:lnSpc>
              <a:spcBef>
                <a:spcPct val="0"/>
              </a:spcBef>
            </a:pPr>
            <a:r>
              <a:rPr lang="en-US" sz="2499" b="1">
                <a:solidFill>
                  <a:srgbClr val="2A2A2A"/>
                </a:solidFill>
                <a:latin typeface="Clear Sans Bold"/>
                <a:ea typeface="Clear Sans Bold"/>
                <a:cs typeface="Clear Sans Bold"/>
                <a:sym typeface="Clear Sans Bold"/>
              </a:rPr>
              <a:t>03</a:t>
            </a:r>
          </a:p>
        </p:txBody>
      </p:sp>
      <p:sp>
        <p:nvSpPr>
          <p:cNvPr id="11" name="TextBox 11"/>
          <p:cNvSpPr txBox="1"/>
          <p:nvPr/>
        </p:nvSpPr>
        <p:spPr>
          <a:xfrm>
            <a:off x="475514" y="1562100"/>
            <a:ext cx="8001736" cy="2114550"/>
          </a:xfrm>
          <a:prstGeom prst="rect">
            <a:avLst/>
          </a:prstGeom>
        </p:spPr>
        <p:txBody>
          <a:bodyPr lIns="0" tIns="0" rIns="0" bIns="0" rtlCol="0" anchor="t">
            <a:spAutoFit/>
          </a:bodyPr>
          <a:lstStyle/>
          <a:p>
            <a:pPr marL="0" lvl="0" indent="0" algn="l">
              <a:lnSpc>
                <a:spcPts val="8399"/>
              </a:lnSpc>
            </a:pPr>
            <a:r>
              <a:rPr lang="en-US" sz="6999" spc="-139">
                <a:solidFill>
                  <a:srgbClr val="3A8348"/>
                </a:solidFill>
                <a:latin typeface="Tenor Sans"/>
                <a:ea typeface="Tenor Sans"/>
                <a:cs typeface="Tenor Sans"/>
                <a:sym typeface="Tenor Sans"/>
              </a:rPr>
              <a:t>Tổng Quan Vấn Đề &amp; Giải Pháp</a:t>
            </a:r>
          </a:p>
        </p:txBody>
      </p:sp>
      <p:grpSp>
        <p:nvGrpSpPr>
          <p:cNvPr id="12" name="Group 12"/>
          <p:cNvGrpSpPr/>
          <p:nvPr/>
        </p:nvGrpSpPr>
        <p:grpSpPr>
          <a:xfrm>
            <a:off x="10734675" y="4248150"/>
            <a:ext cx="6886575" cy="2232687"/>
            <a:chOff x="0" y="0"/>
            <a:chExt cx="9182100" cy="2976916"/>
          </a:xfrm>
        </p:grpSpPr>
        <p:sp>
          <p:nvSpPr>
            <p:cNvPr id="13" name="TextBox 13"/>
            <p:cNvSpPr txBox="1"/>
            <p:nvPr/>
          </p:nvSpPr>
          <p:spPr>
            <a:xfrm>
              <a:off x="0" y="0"/>
              <a:ext cx="9182100" cy="482600"/>
            </a:xfrm>
            <a:prstGeom prst="rect">
              <a:avLst/>
            </a:prstGeom>
          </p:spPr>
          <p:txBody>
            <a:bodyPr lIns="0" tIns="0" rIns="0" bIns="0" rtlCol="0" anchor="t">
              <a:spAutoFit/>
            </a:bodyPr>
            <a:lstStyle/>
            <a:p>
              <a:pPr marL="0" lvl="0" indent="0" algn="l">
                <a:lnSpc>
                  <a:spcPts val="2879"/>
                </a:lnSpc>
                <a:spcBef>
                  <a:spcPct val="0"/>
                </a:spcBef>
              </a:pPr>
              <a:r>
                <a:rPr lang="en-US" sz="2400" b="1">
                  <a:solidFill>
                    <a:srgbClr val="2A2A2A"/>
                  </a:solidFill>
                  <a:latin typeface="Clear Sans Bold"/>
                  <a:ea typeface="Clear Sans Bold"/>
                  <a:cs typeface="Clear Sans Bold"/>
                  <a:sym typeface="Clear Sans Bold"/>
                </a:rPr>
                <a:t>TÍNH MINH BẠCH</a:t>
              </a:r>
            </a:p>
          </p:txBody>
        </p:sp>
        <p:sp>
          <p:nvSpPr>
            <p:cNvPr id="14" name="TextBox 14"/>
            <p:cNvSpPr txBox="1"/>
            <p:nvPr/>
          </p:nvSpPr>
          <p:spPr>
            <a:xfrm>
              <a:off x="0" y="1019211"/>
              <a:ext cx="9182100" cy="1957705"/>
            </a:xfrm>
            <a:prstGeom prst="rect">
              <a:avLst/>
            </a:prstGeom>
          </p:spPr>
          <p:txBody>
            <a:bodyPr lIns="0" tIns="0" rIns="0" bIns="0" rtlCol="0" anchor="t">
              <a:spAutoFit/>
            </a:bodyPr>
            <a:lstStyle/>
            <a:p>
              <a:pPr marL="0" lvl="0" indent="0" algn="l">
                <a:lnSpc>
                  <a:spcPts val="2940"/>
                </a:lnSpc>
              </a:pPr>
              <a:r>
                <a:rPr lang="en-US" sz="2100">
                  <a:solidFill>
                    <a:srgbClr val="2A2A2A"/>
                  </a:solidFill>
                  <a:latin typeface="Clear Sans"/>
                  <a:ea typeface="Clear Sans"/>
                  <a:cs typeface="Clear Sans"/>
                  <a:sym typeface="Clear Sans"/>
                </a:rPr>
                <a:t>Bằng cách cung cấp tính năng theo dõi trạng thái ứng tuyển minh bạch, ứng dụng cho phép người dùng theo dõi tiến trình và nhận cập nhật thường xuyên, từ đó giảm bớt sự bất định trong quá trình nộp đơn xin việc.</a:t>
              </a:r>
            </a:p>
          </p:txBody>
        </p:sp>
      </p:grpSp>
      <p:sp>
        <p:nvSpPr>
          <p:cNvPr id="15" name="Freeform 15"/>
          <p:cNvSpPr/>
          <p:nvPr/>
        </p:nvSpPr>
        <p:spPr>
          <a:xfrm>
            <a:off x="-3137432"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68637" y="0"/>
            <a:ext cx="6115050" cy="10287000"/>
            <a:chOff x="0" y="0"/>
            <a:chExt cx="947381" cy="1593725"/>
          </a:xfrm>
        </p:grpSpPr>
        <p:sp>
          <p:nvSpPr>
            <p:cNvPr id="3" name="Freeform 3"/>
            <p:cNvSpPr/>
            <p:nvPr/>
          </p:nvSpPr>
          <p:spPr>
            <a:xfrm>
              <a:off x="0" y="0"/>
              <a:ext cx="947381" cy="1593725"/>
            </a:xfrm>
            <a:custGeom>
              <a:avLst/>
              <a:gdLst/>
              <a:ahLst/>
              <a:cxnLst/>
              <a:rect l="l" t="t" r="r" b="b"/>
              <a:pathLst>
                <a:path w="947381" h="1593725">
                  <a:moveTo>
                    <a:pt x="0" y="0"/>
                  </a:moveTo>
                  <a:lnTo>
                    <a:pt x="947381" y="0"/>
                  </a:lnTo>
                  <a:lnTo>
                    <a:pt x="947381" y="1593725"/>
                  </a:lnTo>
                  <a:lnTo>
                    <a:pt x="0" y="1593725"/>
                  </a:lnTo>
                  <a:close/>
                </a:path>
              </a:pathLst>
            </a:custGeom>
            <a:blipFill>
              <a:blip r:embed="rId2"/>
              <a:stretch>
                <a:fillRect l="-257" r="-257"/>
              </a:stretch>
            </a:blipFill>
          </p:spPr>
        </p:sp>
      </p:grpSp>
      <p:grpSp>
        <p:nvGrpSpPr>
          <p:cNvPr id="4" name="Group 4"/>
          <p:cNvGrpSpPr/>
          <p:nvPr/>
        </p:nvGrpSpPr>
        <p:grpSpPr>
          <a:xfrm>
            <a:off x="666750" y="1562100"/>
            <a:ext cx="9763125" cy="4470458"/>
            <a:chOff x="0" y="0"/>
            <a:chExt cx="13017500" cy="5960611"/>
          </a:xfrm>
        </p:grpSpPr>
        <p:sp>
          <p:nvSpPr>
            <p:cNvPr id="5" name="TextBox 5"/>
            <p:cNvSpPr txBox="1"/>
            <p:nvPr/>
          </p:nvSpPr>
          <p:spPr>
            <a:xfrm>
              <a:off x="0" y="3319799"/>
              <a:ext cx="13017500" cy="52514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2A2A2A"/>
                  </a:solidFill>
                  <a:latin typeface="Clear Sans Bold"/>
                  <a:ea typeface="Clear Sans Bold"/>
                  <a:cs typeface="Clear Sans Bold"/>
                  <a:sym typeface="Clear Sans Bold"/>
                </a:rPr>
                <a:t>TÓM TẮT TƯƠNG TÁC CỦA NGƯỜI DÙNG</a:t>
              </a:r>
            </a:p>
          </p:txBody>
        </p:sp>
        <p:sp>
          <p:nvSpPr>
            <p:cNvPr id="6" name="TextBox 6"/>
            <p:cNvSpPr txBox="1"/>
            <p:nvPr/>
          </p:nvSpPr>
          <p:spPr>
            <a:xfrm>
              <a:off x="0" y="4513617"/>
              <a:ext cx="13017500" cy="1446994"/>
            </a:xfrm>
            <a:prstGeom prst="rect">
              <a:avLst/>
            </a:prstGeom>
          </p:spPr>
          <p:txBody>
            <a:bodyPr lIns="0" tIns="0" rIns="0" bIns="0" rtlCol="0" anchor="t">
              <a:spAutoFit/>
            </a:bodyPr>
            <a:lstStyle/>
            <a:p>
              <a:pPr marL="0" lvl="0" indent="0" algn="l">
                <a:lnSpc>
                  <a:spcPts val="2939"/>
                </a:lnSpc>
                <a:spcBef>
                  <a:spcPct val="0"/>
                </a:spcBef>
              </a:pPr>
              <a:r>
                <a:rPr lang="en-US" sz="2099">
                  <a:solidFill>
                    <a:srgbClr val="2A2A2A"/>
                  </a:solidFill>
                  <a:latin typeface="Clear Sans"/>
                  <a:ea typeface="Clear Sans"/>
                  <a:cs typeface="Clear Sans"/>
                  <a:sym typeface="Clear Sans"/>
                </a:rPr>
                <a:t>Sơ đồ này minh họa các hành động chính của người dùng bao gồm đăng nhập, đăng tin tuyển dụng, ứng tuyển và thực hành phỏng vấn.</a:t>
              </a:r>
            </a:p>
            <a:p>
              <a:pPr marL="0" lvl="0" indent="0" algn="l">
                <a:lnSpc>
                  <a:spcPts val="2939"/>
                </a:lnSpc>
                <a:spcBef>
                  <a:spcPct val="0"/>
                </a:spcBef>
              </a:pPr>
              <a:endParaRPr lang="en-US" sz="2099">
                <a:solidFill>
                  <a:srgbClr val="2A2A2A"/>
                </a:solidFill>
                <a:latin typeface="Clear Sans"/>
                <a:ea typeface="Clear Sans"/>
                <a:cs typeface="Clear Sans"/>
                <a:sym typeface="Clear Sans"/>
              </a:endParaRPr>
            </a:p>
          </p:txBody>
        </p:sp>
        <p:sp>
          <p:nvSpPr>
            <p:cNvPr id="7" name="TextBox 7"/>
            <p:cNvSpPr txBox="1"/>
            <p:nvPr/>
          </p:nvSpPr>
          <p:spPr>
            <a:xfrm>
              <a:off x="0" y="0"/>
              <a:ext cx="13017500" cy="2815860"/>
            </a:xfrm>
            <a:prstGeom prst="rect">
              <a:avLst/>
            </a:prstGeom>
          </p:spPr>
          <p:txBody>
            <a:bodyPr lIns="0" tIns="0" rIns="0" bIns="0" rtlCol="0" anchor="t">
              <a:spAutoFit/>
            </a:bodyPr>
            <a:lstStyle/>
            <a:p>
              <a:pPr marL="0" lvl="0" indent="0" algn="l">
                <a:lnSpc>
                  <a:spcPts val="8399"/>
                </a:lnSpc>
              </a:pPr>
              <a:r>
                <a:rPr lang="en-US" sz="6999" spc="-139">
                  <a:solidFill>
                    <a:srgbClr val="3A8348"/>
                  </a:solidFill>
                  <a:latin typeface="Tenor Sans"/>
                  <a:ea typeface="Tenor Sans"/>
                  <a:cs typeface="Tenor Sans"/>
                  <a:sym typeface="Tenor Sans"/>
                </a:rPr>
                <a:t>Tổng quan về kiến ​​trúc hệ thống</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6750" y="1562086"/>
            <a:ext cx="9315292" cy="3171825"/>
          </a:xfrm>
          <a:prstGeom prst="rect">
            <a:avLst/>
          </a:prstGeom>
        </p:spPr>
        <p:txBody>
          <a:bodyPr lIns="0" tIns="0" rIns="0" bIns="0" rtlCol="0" anchor="t">
            <a:spAutoFit/>
          </a:bodyPr>
          <a:lstStyle/>
          <a:p>
            <a:pPr marL="0" lvl="0" indent="0" algn="l">
              <a:lnSpc>
                <a:spcPts val="8399"/>
              </a:lnSpc>
            </a:pPr>
            <a:r>
              <a:rPr lang="en-US" sz="6999" spc="-139">
                <a:solidFill>
                  <a:srgbClr val="3A8348"/>
                </a:solidFill>
                <a:latin typeface="Tenor Sans"/>
                <a:ea typeface="Tenor Sans"/>
                <a:cs typeface="Tenor Sans"/>
                <a:sym typeface="Tenor Sans"/>
              </a:rPr>
              <a:t>Tổng quan về Frontend và Backend</a:t>
            </a:r>
          </a:p>
          <a:p>
            <a:pPr marL="0" lvl="0" indent="0" algn="l">
              <a:lnSpc>
                <a:spcPts val="8399"/>
              </a:lnSpc>
            </a:pPr>
            <a:endParaRPr lang="en-US" sz="6999" spc="-139">
              <a:solidFill>
                <a:srgbClr val="3A8348"/>
              </a:solidFill>
              <a:latin typeface="Tenor Sans"/>
              <a:ea typeface="Tenor Sans"/>
              <a:cs typeface="Tenor Sans"/>
              <a:sym typeface="Tenor Sans"/>
            </a:endParaRPr>
          </a:p>
        </p:txBody>
      </p:sp>
      <p:grpSp>
        <p:nvGrpSpPr>
          <p:cNvPr id="3" name="Group 3"/>
          <p:cNvGrpSpPr/>
          <p:nvPr/>
        </p:nvGrpSpPr>
        <p:grpSpPr>
          <a:xfrm>
            <a:off x="10734675" y="2377154"/>
            <a:ext cx="5448300" cy="5532693"/>
            <a:chOff x="0" y="0"/>
            <a:chExt cx="7264400" cy="7376924"/>
          </a:xfrm>
        </p:grpSpPr>
        <p:sp>
          <p:nvSpPr>
            <p:cNvPr id="4" name="TextBox 4"/>
            <p:cNvSpPr txBox="1"/>
            <p:nvPr/>
          </p:nvSpPr>
          <p:spPr>
            <a:xfrm>
              <a:off x="0" y="-47625"/>
              <a:ext cx="7264400" cy="530032"/>
            </a:xfrm>
            <a:prstGeom prst="rect">
              <a:avLst/>
            </a:prstGeom>
          </p:spPr>
          <p:txBody>
            <a:bodyPr lIns="0" tIns="0" rIns="0" bIns="0" rtlCol="0" anchor="t">
              <a:spAutoFit/>
            </a:bodyPr>
            <a:lstStyle/>
            <a:p>
              <a:pPr marL="0" lvl="0" indent="0" algn="l">
                <a:lnSpc>
                  <a:spcPts val="3360"/>
                </a:lnSpc>
                <a:spcBef>
                  <a:spcPct val="0"/>
                </a:spcBef>
              </a:pPr>
              <a:r>
                <a:rPr lang="en-US" sz="2400" b="1">
                  <a:solidFill>
                    <a:srgbClr val="2A2A2A"/>
                  </a:solidFill>
                  <a:latin typeface="Clear Sans Medium"/>
                  <a:ea typeface="Clear Sans Medium"/>
                  <a:cs typeface="Clear Sans Medium"/>
                  <a:sym typeface="Clear Sans Medium"/>
                </a:rPr>
                <a:t>CÔNG NGHỆ FRONTEND</a:t>
              </a:r>
            </a:p>
          </p:txBody>
        </p:sp>
        <p:sp>
          <p:nvSpPr>
            <p:cNvPr id="5" name="TextBox 5"/>
            <p:cNvSpPr txBox="1"/>
            <p:nvPr/>
          </p:nvSpPr>
          <p:spPr>
            <a:xfrm>
              <a:off x="0" y="878058"/>
              <a:ext cx="7264400" cy="1937157"/>
            </a:xfrm>
            <a:prstGeom prst="rect">
              <a:avLst/>
            </a:prstGeom>
          </p:spPr>
          <p:txBody>
            <a:bodyPr lIns="0" tIns="0" rIns="0" bIns="0" rtlCol="0" anchor="t">
              <a:spAutoFit/>
            </a:bodyPr>
            <a:lstStyle/>
            <a:p>
              <a:pPr marL="0" lvl="0" indent="0" algn="l">
                <a:lnSpc>
                  <a:spcPts val="2939"/>
                </a:lnSpc>
                <a:spcBef>
                  <a:spcPct val="0"/>
                </a:spcBef>
              </a:pPr>
              <a:r>
                <a:rPr lang="en-US" sz="2099">
                  <a:solidFill>
                    <a:srgbClr val="2A2A2A"/>
                  </a:solidFill>
                  <a:latin typeface="Clear Sans"/>
                  <a:ea typeface="Clear Sans"/>
                  <a:cs typeface="Clear Sans"/>
                  <a:sym typeface="Clear Sans"/>
                </a:rPr>
                <a:t>Phần giao diện được phát triển bằng React Native, mang đến giao diện thân thiện với người dùng và được tối ưu hóa cho thiết bị di động cho cả ứng viên và nhà tuyển dụng.</a:t>
              </a:r>
            </a:p>
          </p:txBody>
        </p:sp>
        <p:sp>
          <p:nvSpPr>
            <p:cNvPr id="6" name="TextBox 6"/>
            <p:cNvSpPr txBox="1"/>
            <p:nvPr/>
          </p:nvSpPr>
          <p:spPr>
            <a:xfrm>
              <a:off x="0" y="4023921"/>
              <a:ext cx="7264400" cy="530032"/>
            </a:xfrm>
            <a:prstGeom prst="rect">
              <a:avLst/>
            </a:prstGeom>
          </p:spPr>
          <p:txBody>
            <a:bodyPr lIns="0" tIns="0" rIns="0" bIns="0" rtlCol="0" anchor="t">
              <a:spAutoFit/>
            </a:bodyPr>
            <a:lstStyle/>
            <a:p>
              <a:pPr marL="0" lvl="0" indent="0" algn="l">
                <a:lnSpc>
                  <a:spcPts val="3360"/>
                </a:lnSpc>
                <a:spcBef>
                  <a:spcPct val="0"/>
                </a:spcBef>
              </a:pPr>
              <a:r>
                <a:rPr lang="en-US" sz="2400" b="1">
                  <a:solidFill>
                    <a:srgbClr val="2A2A2A"/>
                  </a:solidFill>
                  <a:latin typeface="Clear Sans Medium"/>
                  <a:ea typeface="Clear Sans Medium"/>
                  <a:cs typeface="Clear Sans Medium"/>
                  <a:sym typeface="Clear Sans Medium"/>
                </a:rPr>
                <a:t>CÔNG NGHỆ BACKEND</a:t>
              </a:r>
            </a:p>
          </p:txBody>
        </p:sp>
        <p:sp>
          <p:nvSpPr>
            <p:cNvPr id="7" name="TextBox 7"/>
            <p:cNvSpPr txBox="1"/>
            <p:nvPr/>
          </p:nvSpPr>
          <p:spPr>
            <a:xfrm>
              <a:off x="0" y="4949603"/>
              <a:ext cx="7264400" cy="2427320"/>
            </a:xfrm>
            <a:prstGeom prst="rect">
              <a:avLst/>
            </a:prstGeom>
          </p:spPr>
          <p:txBody>
            <a:bodyPr lIns="0" tIns="0" rIns="0" bIns="0" rtlCol="0" anchor="t">
              <a:spAutoFit/>
            </a:bodyPr>
            <a:lstStyle/>
            <a:p>
              <a:pPr marL="0" lvl="0" indent="0" algn="l">
                <a:lnSpc>
                  <a:spcPts val="2939"/>
                </a:lnSpc>
                <a:spcBef>
                  <a:spcPct val="0"/>
                </a:spcBef>
              </a:pPr>
              <a:r>
                <a:rPr lang="en-US" sz="2099">
                  <a:solidFill>
                    <a:srgbClr val="2A2A2A"/>
                  </a:solidFill>
                  <a:latin typeface="Clear Sans"/>
                  <a:ea typeface="Clear Sans"/>
                  <a:cs typeface="Clear Sans"/>
                  <a:sym typeface="Clear Sans"/>
                </a:rPr>
                <a:t>Phần backend của chúng tôi sử dụng Supabase để vận hành hiệu quả, tập trung vào xác thực người dùng và tích hợp AI để tăng cường chức năng và bảo mật.</a:t>
              </a:r>
            </a:p>
            <a:p>
              <a:pPr marL="0" lvl="0" indent="0" algn="l">
                <a:lnSpc>
                  <a:spcPts val="2939"/>
                </a:lnSpc>
                <a:spcBef>
                  <a:spcPct val="0"/>
                </a:spcBef>
              </a:pPr>
              <a:endParaRPr lang="en-US" sz="2099">
                <a:solidFill>
                  <a:srgbClr val="2A2A2A"/>
                </a:solidFill>
                <a:latin typeface="Clear Sans"/>
                <a:ea typeface="Clear Sans"/>
                <a:cs typeface="Clear Sans"/>
                <a:sym typeface="Clear Sans"/>
              </a:endParaRPr>
            </a:p>
          </p:txBody>
        </p:sp>
      </p:grpSp>
      <p:sp>
        <p:nvSpPr>
          <p:cNvPr id="8" name="Freeform 8"/>
          <p:cNvSpPr/>
          <p:nvPr/>
        </p:nvSpPr>
        <p:spPr>
          <a:xfrm>
            <a:off x="-3137432"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308082" cy="10287000"/>
            <a:chOff x="0" y="0"/>
            <a:chExt cx="764857" cy="1076628"/>
          </a:xfrm>
        </p:grpSpPr>
        <p:sp>
          <p:nvSpPr>
            <p:cNvPr id="3" name="Freeform 3"/>
            <p:cNvSpPr/>
            <p:nvPr/>
          </p:nvSpPr>
          <p:spPr>
            <a:xfrm>
              <a:off x="0" y="0"/>
              <a:ext cx="764857" cy="1076628"/>
            </a:xfrm>
            <a:custGeom>
              <a:avLst/>
              <a:gdLst/>
              <a:ahLst/>
              <a:cxnLst/>
              <a:rect l="l" t="t" r="r" b="b"/>
              <a:pathLst>
                <a:path w="764857" h="1076628">
                  <a:moveTo>
                    <a:pt x="0" y="0"/>
                  </a:moveTo>
                  <a:lnTo>
                    <a:pt x="764857" y="0"/>
                  </a:lnTo>
                  <a:lnTo>
                    <a:pt x="764857" y="1076628"/>
                  </a:lnTo>
                  <a:lnTo>
                    <a:pt x="0" y="1076628"/>
                  </a:lnTo>
                  <a:close/>
                </a:path>
              </a:pathLst>
            </a:custGeom>
            <a:blipFill>
              <a:blip r:embed="rId2"/>
              <a:stretch>
                <a:fillRect t="-1573" b="-1573"/>
              </a:stretch>
            </a:blipFill>
          </p:spPr>
        </p:sp>
      </p:grpSp>
      <p:grpSp>
        <p:nvGrpSpPr>
          <p:cNvPr id="4" name="Group 4"/>
          <p:cNvGrpSpPr/>
          <p:nvPr/>
        </p:nvGrpSpPr>
        <p:grpSpPr>
          <a:xfrm>
            <a:off x="8578446" y="1472060"/>
            <a:ext cx="9020294" cy="5686954"/>
            <a:chOff x="0" y="0"/>
            <a:chExt cx="12027058" cy="7582605"/>
          </a:xfrm>
        </p:grpSpPr>
        <p:sp>
          <p:nvSpPr>
            <p:cNvPr id="5" name="TextBox 5"/>
            <p:cNvSpPr txBox="1"/>
            <p:nvPr/>
          </p:nvSpPr>
          <p:spPr>
            <a:xfrm>
              <a:off x="0" y="0"/>
              <a:ext cx="12027058" cy="5631720"/>
            </a:xfrm>
            <a:prstGeom prst="rect">
              <a:avLst/>
            </a:prstGeom>
          </p:spPr>
          <p:txBody>
            <a:bodyPr lIns="0" tIns="0" rIns="0" bIns="0" rtlCol="0" anchor="t">
              <a:spAutoFit/>
            </a:bodyPr>
            <a:lstStyle/>
            <a:p>
              <a:pPr marL="0" lvl="0" indent="0" algn="l">
                <a:lnSpc>
                  <a:spcPts val="8399"/>
                </a:lnSpc>
              </a:pPr>
              <a:r>
                <a:rPr lang="en-US" sz="6999" spc="-139">
                  <a:solidFill>
                    <a:srgbClr val="3A8348"/>
                  </a:solidFill>
                  <a:latin typeface="Tenor Sans"/>
                  <a:ea typeface="Tenor Sans"/>
                  <a:cs typeface="Tenor Sans"/>
                  <a:sym typeface="Tenor Sans"/>
                </a:rPr>
                <a:t>Mô hình dữ liệu ERD: Các mối quan hệ bảng cơ sở dữ liệu chính</a:t>
              </a:r>
            </a:p>
          </p:txBody>
        </p:sp>
        <p:sp>
          <p:nvSpPr>
            <p:cNvPr id="6" name="TextBox 6"/>
            <p:cNvSpPr txBox="1"/>
            <p:nvPr/>
          </p:nvSpPr>
          <p:spPr>
            <a:xfrm>
              <a:off x="0" y="6135611"/>
              <a:ext cx="12027058" cy="1446994"/>
            </a:xfrm>
            <a:prstGeom prst="rect">
              <a:avLst/>
            </a:prstGeom>
          </p:spPr>
          <p:txBody>
            <a:bodyPr lIns="0" tIns="0" rIns="0" bIns="0" rtlCol="0" anchor="t">
              <a:spAutoFit/>
            </a:bodyPr>
            <a:lstStyle/>
            <a:p>
              <a:pPr marL="0" lvl="0" indent="0" algn="l">
                <a:lnSpc>
                  <a:spcPts val="2939"/>
                </a:lnSpc>
                <a:spcBef>
                  <a:spcPct val="0"/>
                </a:spcBef>
              </a:pPr>
              <a:r>
                <a:rPr lang="en-US" sz="2099">
                  <a:solidFill>
                    <a:srgbClr val="2A2A2A"/>
                  </a:solidFill>
                  <a:latin typeface="Clear Sans"/>
                  <a:ea typeface="Clear Sans"/>
                  <a:cs typeface="Clear Sans"/>
                  <a:sym typeface="Clear Sans"/>
                </a:rPr>
                <a:t>Sơ đồ này minh họa các kết nối quan trọng giữa người dùng, nhà tuyển dụng, ứng viên, công việc, đơn xin việc, thông báo và kết quả phỏng vấn để quản lý dữ liệu hiệu quả.</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6750" y="1562086"/>
            <a:ext cx="8324850" cy="2114550"/>
          </a:xfrm>
          <a:prstGeom prst="rect">
            <a:avLst/>
          </a:prstGeom>
        </p:spPr>
        <p:txBody>
          <a:bodyPr lIns="0" tIns="0" rIns="0" bIns="0" rtlCol="0" anchor="t">
            <a:spAutoFit/>
          </a:bodyPr>
          <a:lstStyle/>
          <a:p>
            <a:pPr marL="0" lvl="0" indent="0" algn="l">
              <a:lnSpc>
                <a:spcPts val="8399"/>
              </a:lnSpc>
            </a:pPr>
            <a:r>
              <a:rPr lang="en-US" sz="6999" spc="-139">
                <a:solidFill>
                  <a:srgbClr val="3A8348"/>
                </a:solidFill>
                <a:latin typeface="Tenor Sans"/>
                <a:ea typeface="Tenor Sans"/>
                <a:cs typeface="Tenor Sans"/>
                <a:sym typeface="Tenor Sans"/>
              </a:rPr>
              <a:t>Tổng quan về biểu đồ trình tự</a:t>
            </a:r>
          </a:p>
        </p:txBody>
      </p:sp>
      <p:grpSp>
        <p:nvGrpSpPr>
          <p:cNvPr id="3" name="Group 3"/>
          <p:cNvGrpSpPr/>
          <p:nvPr/>
        </p:nvGrpSpPr>
        <p:grpSpPr>
          <a:xfrm>
            <a:off x="10329494" y="1822111"/>
            <a:ext cx="6416232" cy="5587836"/>
            <a:chOff x="0" y="0"/>
            <a:chExt cx="8554976" cy="7450448"/>
          </a:xfrm>
        </p:grpSpPr>
        <p:sp>
          <p:nvSpPr>
            <p:cNvPr id="4" name="TextBox 4"/>
            <p:cNvSpPr txBox="1"/>
            <p:nvPr/>
          </p:nvSpPr>
          <p:spPr>
            <a:xfrm>
              <a:off x="0" y="-47625"/>
              <a:ext cx="8554976" cy="1093720"/>
            </a:xfrm>
            <a:prstGeom prst="rect">
              <a:avLst/>
            </a:prstGeom>
          </p:spPr>
          <p:txBody>
            <a:bodyPr lIns="0" tIns="0" rIns="0" bIns="0" rtlCol="0" anchor="t">
              <a:spAutoFit/>
            </a:bodyPr>
            <a:lstStyle/>
            <a:p>
              <a:pPr marL="0" lvl="0" indent="0" algn="l">
                <a:lnSpc>
                  <a:spcPts val="3360"/>
                </a:lnSpc>
                <a:spcBef>
                  <a:spcPct val="0"/>
                </a:spcBef>
              </a:pPr>
              <a:r>
                <a:rPr lang="en-US" sz="2400" b="1">
                  <a:solidFill>
                    <a:srgbClr val="2A2A2A"/>
                  </a:solidFill>
                  <a:latin typeface="Clear Sans Medium"/>
                  <a:ea typeface="Clear Sans Medium"/>
                  <a:cs typeface="Clear Sans Medium"/>
                  <a:sym typeface="Clear Sans Medium"/>
                </a:rPr>
                <a:t>QUY TRÌNH LÀM VIỆC CHÍNH CỦA NGƯỜI DÙNG</a:t>
              </a:r>
            </a:p>
          </p:txBody>
        </p:sp>
        <p:sp>
          <p:nvSpPr>
            <p:cNvPr id="5" name="TextBox 5"/>
            <p:cNvSpPr txBox="1"/>
            <p:nvPr/>
          </p:nvSpPr>
          <p:spPr>
            <a:xfrm>
              <a:off x="0" y="1441745"/>
              <a:ext cx="8554976" cy="1937157"/>
            </a:xfrm>
            <a:prstGeom prst="rect">
              <a:avLst/>
            </a:prstGeom>
          </p:spPr>
          <p:txBody>
            <a:bodyPr lIns="0" tIns="0" rIns="0" bIns="0" rtlCol="0" anchor="t">
              <a:spAutoFit/>
            </a:bodyPr>
            <a:lstStyle/>
            <a:p>
              <a:pPr marL="0" lvl="0" indent="0" algn="l">
                <a:lnSpc>
                  <a:spcPts val="2939"/>
                </a:lnSpc>
                <a:spcBef>
                  <a:spcPct val="0"/>
                </a:spcBef>
              </a:pPr>
              <a:r>
                <a:rPr lang="en-US" sz="2099">
                  <a:solidFill>
                    <a:srgbClr val="2A2A2A"/>
                  </a:solidFill>
                  <a:latin typeface="Clear Sans"/>
                  <a:ea typeface="Clear Sans"/>
                  <a:cs typeface="Clear Sans"/>
                  <a:sym typeface="Clear Sans"/>
                </a:rPr>
                <a:t>Biểu đồ trình tự minh họa quy trình làm việc thiết yếu của người dùng, bao gồm các quy trình đăng nhập, đăng ký và nâng cấp tài khoản, nâng cao trải nghiệm của người dùng và tương tác hệ thống.</a:t>
              </a:r>
            </a:p>
          </p:txBody>
        </p:sp>
        <p:sp>
          <p:nvSpPr>
            <p:cNvPr id="6" name="TextBox 6"/>
            <p:cNvSpPr txBox="1"/>
            <p:nvPr/>
          </p:nvSpPr>
          <p:spPr>
            <a:xfrm>
              <a:off x="0" y="4587608"/>
              <a:ext cx="8554976" cy="530032"/>
            </a:xfrm>
            <a:prstGeom prst="rect">
              <a:avLst/>
            </a:prstGeom>
          </p:spPr>
          <p:txBody>
            <a:bodyPr lIns="0" tIns="0" rIns="0" bIns="0" rtlCol="0" anchor="t">
              <a:spAutoFit/>
            </a:bodyPr>
            <a:lstStyle/>
            <a:p>
              <a:pPr marL="0" lvl="0" indent="0" algn="l">
                <a:lnSpc>
                  <a:spcPts val="3360"/>
                </a:lnSpc>
                <a:spcBef>
                  <a:spcPct val="0"/>
                </a:spcBef>
              </a:pPr>
              <a:r>
                <a:rPr lang="en-US" sz="2400" b="1">
                  <a:solidFill>
                    <a:srgbClr val="2A2A2A"/>
                  </a:solidFill>
                  <a:latin typeface="Clear Sans Medium"/>
                  <a:ea typeface="Clear Sans Medium"/>
                  <a:cs typeface="Clear Sans Medium"/>
                  <a:sym typeface="Clear Sans Medium"/>
                </a:rPr>
                <a:t>THÔNG BÁO &amp; ỨNG DỤNG</a:t>
              </a:r>
            </a:p>
          </p:txBody>
        </p:sp>
        <p:sp>
          <p:nvSpPr>
            <p:cNvPr id="7" name="TextBox 7"/>
            <p:cNvSpPr txBox="1"/>
            <p:nvPr/>
          </p:nvSpPr>
          <p:spPr>
            <a:xfrm>
              <a:off x="0" y="5513291"/>
              <a:ext cx="8554976" cy="1937157"/>
            </a:xfrm>
            <a:prstGeom prst="rect">
              <a:avLst/>
            </a:prstGeom>
          </p:spPr>
          <p:txBody>
            <a:bodyPr lIns="0" tIns="0" rIns="0" bIns="0" rtlCol="0" anchor="t">
              <a:spAutoFit/>
            </a:bodyPr>
            <a:lstStyle/>
            <a:p>
              <a:pPr marL="0" lvl="0" indent="0" algn="l">
                <a:lnSpc>
                  <a:spcPts val="2939"/>
                </a:lnSpc>
                <a:spcBef>
                  <a:spcPct val="0"/>
                </a:spcBef>
              </a:pPr>
              <a:r>
                <a:rPr lang="en-US" sz="2099">
                  <a:solidFill>
                    <a:srgbClr val="2A2A2A"/>
                  </a:solidFill>
                  <a:latin typeface="Clear Sans"/>
                  <a:ea typeface="Clear Sans"/>
                  <a:cs typeface="Clear Sans"/>
                  <a:sym typeface="Clear Sans"/>
                </a:rPr>
                <a:t>Các sơ đồ bổ sung minh họa cách xử lý thông báo và ứng dụng, đảm bảo giao tiếp hiệu quả giữa ứng viên và nhà tuyển dụng trên toàn bộ nền tảng.</a:t>
              </a:r>
            </a:p>
            <a:p>
              <a:pPr marL="0" lvl="0" indent="0" algn="l">
                <a:lnSpc>
                  <a:spcPts val="2939"/>
                </a:lnSpc>
                <a:spcBef>
                  <a:spcPct val="0"/>
                </a:spcBef>
              </a:pPr>
              <a:endParaRPr lang="en-US" sz="2099">
                <a:solidFill>
                  <a:srgbClr val="2A2A2A"/>
                </a:solidFill>
                <a:latin typeface="Clear Sans"/>
                <a:ea typeface="Clear Sans"/>
                <a:cs typeface="Clear Sans"/>
                <a:sym typeface="Clear Sans"/>
              </a:endParaRPr>
            </a:p>
          </p:txBody>
        </p:sp>
      </p:grpSp>
      <p:sp>
        <p:nvSpPr>
          <p:cNvPr id="8" name="Freeform 8"/>
          <p:cNvSpPr/>
          <p:nvPr/>
        </p:nvSpPr>
        <p:spPr>
          <a:xfrm>
            <a:off x="-3137432"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723923">
            <a:off x="13666568" y="-2297777"/>
            <a:ext cx="6274865" cy="4114800"/>
          </a:xfrm>
          <a:custGeom>
            <a:avLst/>
            <a:gdLst/>
            <a:ahLst/>
            <a:cxnLst/>
            <a:rect l="l" t="t" r="r" b="b"/>
            <a:pathLst>
              <a:path w="6274865" h="4114800">
                <a:moveTo>
                  <a:pt x="0" y="0"/>
                </a:moveTo>
                <a:lnTo>
                  <a:pt x="6274865" y="0"/>
                </a:lnTo>
                <a:lnTo>
                  <a:pt x="627486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622680" y="1421691"/>
            <a:ext cx="3349628" cy="7443617"/>
          </a:xfrm>
          <a:custGeom>
            <a:avLst/>
            <a:gdLst/>
            <a:ahLst/>
            <a:cxnLst/>
            <a:rect l="l" t="t" r="r" b="b"/>
            <a:pathLst>
              <a:path w="3349628" h="7443617">
                <a:moveTo>
                  <a:pt x="0" y="0"/>
                </a:moveTo>
                <a:lnTo>
                  <a:pt x="3349628" y="0"/>
                </a:lnTo>
                <a:lnTo>
                  <a:pt x="3349628" y="7443618"/>
                </a:lnTo>
                <a:lnTo>
                  <a:pt x="0" y="7443618"/>
                </a:lnTo>
                <a:lnTo>
                  <a:pt x="0" y="0"/>
                </a:lnTo>
                <a:close/>
              </a:path>
            </a:pathLst>
          </a:custGeom>
          <a:blipFill>
            <a:blip r:embed="rId4"/>
            <a:stretch>
              <a:fillRect/>
            </a:stretch>
          </a:blipFill>
        </p:spPr>
      </p:sp>
      <p:sp>
        <p:nvSpPr>
          <p:cNvPr id="4" name="Freeform 4"/>
          <p:cNvSpPr/>
          <p:nvPr/>
        </p:nvSpPr>
        <p:spPr>
          <a:xfrm>
            <a:off x="5325691" y="1421691"/>
            <a:ext cx="3358932" cy="7443617"/>
          </a:xfrm>
          <a:custGeom>
            <a:avLst/>
            <a:gdLst/>
            <a:ahLst/>
            <a:cxnLst/>
            <a:rect l="l" t="t" r="r" b="b"/>
            <a:pathLst>
              <a:path w="3358932" h="7443617">
                <a:moveTo>
                  <a:pt x="0" y="0"/>
                </a:moveTo>
                <a:lnTo>
                  <a:pt x="3358933" y="0"/>
                </a:lnTo>
                <a:lnTo>
                  <a:pt x="3358933" y="7443618"/>
                </a:lnTo>
                <a:lnTo>
                  <a:pt x="0" y="7443618"/>
                </a:lnTo>
                <a:lnTo>
                  <a:pt x="0" y="0"/>
                </a:lnTo>
                <a:close/>
              </a:path>
            </a:pathLst>
          </a:custGeom>
          <a:blipFill>
            <a:blip r:embed="rId5"/>
            <a:stretch>
              <a:fillRect/>
            </a:stretch>
          </a:blipFill>
        </p:spPr>
      </p:sp>
      <p:sp>
        <p:nvSpPr>
          <p:cNvPr id="5" name="Freeform 5"/>
          <p:cNvSpPr/>
          <p:nvPr/>
        </p:nvSpPr>
        <p:spPr>
          <a:xfrm>
            <a:off x="9037049" y="1421691"/>
            <a:ext cx="3916914" cy="7443617"/>
          </a:xfrm>
          <a:custGeom>
            <a:avLst/>
            <a:gdLst/>
            <a:ahLst/>
            <a:cxnLst/>
            <a:rect l="l" t="t" r="r" b="b"/>
            <a:pathLst>
              <a:path w="3916914" h="7443617">
                <a:moveTo>
                  <a:pt x="0" y="0"/>
                </a:moveTo>
                <a:lnTo>
                  <a:pt x="3916914" y="0"/>
                </a:lnTo>
                <a:lnTo>
                  <a:pt x="3916914" y="7443618"/>
                </a:lnTo>
                <a:lnTo>
                  <a:pt x="0" y="7443618"/>
                </a:lnTo>
                <a:lnTo>
                  <a:pt x="0" y="0"/>
                </a:lnTo>
                <a:close/>
              </a:path>
            </a:pathLst>
          </a:custGeom>
          <a:blipFill>
            <a:blip r:embed="rId6"/>
            <a:stretch>
              <a:fillRect l="-4597" r="-2298"/>
            </a:stretch>
          </a:blipFill>
        </p:spPr>
      </p:sp>
      <p:sp>
        <p:nvSpPr>
          <p:cNvPr id="6" name="Freeform 6"/>
          <p:cNvSpPr/>
          <p:nvPr/>
        </p:nvSpPr>
        <p:spPr>
          <a:xfrm>
            <a:off x="13306388" y="1421691"/>
            <a:ext cx="3358932" cy="7443617"/>
          </a:xfrm>
          <a:custGeom>
            <a:avLst/>
            <a:gdLst/>
            <a:ahLst/>
            <a:cxnLst/>
            <a:rect l="l" t="t" r="r" b="b"/>
            <a:pathLst>
              <a:path w="3358932" h="7443617">
                <a:moveTo>
                  <a:pt x="0" y="0"/>
                </a:moveTo>
                <a:lnTo>
                  <a:pt x="3358932" y="0"/>
                </a:lnTo>
                <a:lnTo>
                  <a:pt x="3358932" y="7443618"/>
                </a:lnTo>
                <a:lnTo>
                  <a:pt x="0" y="7443618"/>
                </a:lnTo>
                <a:lnTo>
                  <a:pt x="0" y="0"/>
                </a:lnTo>
                <a:close/>
              </a:path>
            </a:pathLst>
          </a:custGeom>
          <a:blipFill>
            <a:blip r:embed="rId7"/>
            <a:stretch>
              <a:fillRect/>
            </a:stretch>
          </a:blipFill>
        </p:spPr>
      </p:sp>
      <p:sp>
        <p:nvSpPr>
          <p:cNvPr id="7" name="TextBox 7"/>
          <p:cNvSpPr txBox="1"/>
          <p:nvPr/>
        </p:nvSpPr>
        <p:spPr>
          <a:xfrm>
            <a:off x="1622680" y="0"/>
            <a:ext cx="14077950" cy="1055948"/>
          </a:xfrm>
          <a:prstGeom prst="rect">
            <a:avLst/>
          </a:prstGeom>
        </p:spPr>
        <p:txBody>
          <a:bodyPr lIns="0" tIns="0" rIns="0" bIns="0" rtlCol="0" anchor="t">
            <a:spAutoFit/>
          </a:bodyPr>
          <a:lstStyle/>
          <a:p>
            <a:pPr marL="0" lvl="0" indent="0" algn="l">
              <a:lnSpc>
                <a:spcPts val="8399"/>
              </a:lnSpc>
            </a:pPr>
            <a:r>
              <a:rPr lang="en-US" sz="6999" spc="-139">
                <a:solidFill>
                  <a:srgbClr val="3A8348"/>
                </a:solidFill>
                <a:latin typeface="Tenor Sans"/>
                <a:ea typeface="Tenor Sans"/>
                <a:cs typeface="Tenor Sans"/>
                <a:sym typeface="Tenor Sans"/>
              </a:rPr>
              <a:t>Giao diện ứng viên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30606"/>
            <a:ext cx="14077950" cy="1055948"/>
          </a:xfrm>
          <a:prstGeom prst="rect">
            <a:avLst/>
          </a:prstGeom>
        </p:spPr>
        <p:txBody>
          <a:bodyPr lIns="0" tIns="0" rIns="0" bIns="0" rtlCol="0" anchor="t">
            <a:spAutoFit/>
          </a:bodyPr>
          <a:lstStyle/>
          <a:p>
            <a:pPr marL="0" lvl="0" indent="0" algn="l">
              <a:lnSpc>
                <a:spcPts val="8399"/>
              </a:lnSpc>
            </a:pPr>
            <a:r>
              <a:rPr lang="en-US" sz="6999" spc="-139">
                <a:solidFill>
                  <a:srgbClr val="3A8348"/>
                </a:solidFill>
                <a:latin typeface="Tenor Sans"/>
                <a:ea typeface="Tenor Sans"/>
                <a:cs typeface="Tenor Sans"/>
                <a:sym typeface="Tenor Sans"/>
              </a:rPr>
              <a:t>Giao diện nhà tuyển dụng</a:t>
            </a:r>
          </a:p>
        </p:txBody>
      </p:sp>
      <p:sp>
        <p:nvSpPr>
          <p:cNvPr id="3" name="Freeform 3"/>
          <p:cNvSpPr/>
          <p:nvPr/>
        </p:nvSpPr>
        <p:spPr>
          <a:xfrm rot="-6723923">
            <a:off x="13666568" y="-2297777"/>
            <a:ext cx="6274865" cy="4114800"/>
          </a:xfrm>
          <a:custGeom>
            <a:avLst/>
            <a:gdLst/>
            <a:ahLst/>
            <a:cxnLst/>
            <a:rect l="l" t="t" r="r" b="b"/>
            <a:pathLst>
              <a:path w="6274865" h="4114800">
                <a:moveTo>
                  <a:pt x="0" y="0"/>
                </a:moveTo>
                <a:lnTo>
                  <a:pt x="6274865" y="0"/>
                </a:lnTo>
                <a:lnTo>
                  <a:pt x="627486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941174" y="1582350"/>
            <a:ext cx="3619984" cy="7826992"/>
          </a:xfrm>
          <a:custGeom>
            <a:avLst/>
            <a:gdLst/>
            <a:ahLst/>
            <a:cxnLst/>
            <a:rect l="l" t="t" r="r" b="b"/>
            <a:pathLst>
              <a:path w="3619984" h="7826992">
                <a:moveTo>
                  <a:pt x="0" y="0"/>
                </a:moveTo>
                <a:lnTo>
                  <a:pt x="3619983" y="0"/>
                </a:lnTo>
                <a:lnTo>
                  <a:pt x="3619983" y="7826992"/>
                </a:lnTo>
                <a:lnTo>
                  <a:pt x="0" y="7826992"/>
                </a:lnTo>
                <a:lnTo>
                  <a:pt x="0" y="0"/>
                </a:lnTo>
                <a:close/>
              </a:path>
            </a:pathLst>
          </a:custGeom>
          <a:blipFill>
            <a:blip r:embed="rId4"/>
            <a:stretch>
              <a:fillRect/>
            </a:stretch>
          </a:blipFill>
        </p:spPr>
      </p:sp>
      <p:sp>
        <p:nvSpPr>
          <p:cNvPr id="5" name="Freeform 5"/>
          <p:cNvSpPr/>
          <p:nvPr/>
        </p:nvSpPr>
        <p:spPr>
          <a:xfrm>
            <a:off x="5113701" y="1582350"/>
            <a:ext cx="3610200" cy="7826992"/>
          </a:xfrm>
          <a:custGeom>
            <a:avLst/>
            <a:gdLst/>
            <a:ahLst/>
            <a:cxnLst/>
            <a:rect l="l" t="t" r="r" b="b"/>
            <a:pathLst>
              <a:path w="3610200" h="7826992">
                <a:moveTo>
                  <a:pt x="0" y="0"/>
                </a:moveTo>
                <a:lnTo>
                  <a:pt x="3610200" y="0"/>
                </a:lnTo>
                <a:lnTo>
                  <a:pt x="3610200" y="7826992"/>
                </a:lnTo>
                <a:lnTo>
                  <a:pt x="0" y="7826992"/>
                </a:lnTo>
                <a:lnTo>
                  <a:pt x="0" y="0"/>
                </a:lnTo>
                <a:close/>
              </a:path>
            </a:pathLst>
          </a:custGeom>
          <a:blipFill>
            <a:blip r:embed="rId5"/>
            <a:stretch>
              <a:fillRect/>
            </a:stretch>
          </a:blipFill>
        </p:spPr>
      </p:sp>
      <p:sp>
        <p:nvSpPr>
          <p:cNvPr id="6" name="Freeform 6"/>
          <p:cNvSpPr/>
          <p:nvPr/>
        </p:nvSpPr>
        <p:spPr>
          <a:xfrm>
            <a:off x="9276351" y="1582350"/>
            <a:ext cx="3610200" cy="7826992"/>
          </a:xfrm>
          <a:custGeom>
            <a:avLst/>
            <a:gdLst/>
            <a:ahLst/>
            <a:cxnLst/>
            <a:rect l="l" t="t" r="r" b="b"/>
            <a:pathLst>
              <a:path w="3610200" h="7826992">
                <a:moveTo>
                  <a:pt x="0" y="0"/>
                </a:moveTo>
                <a:lnTo>
                  <a:pt x="3610200" y="0"/>
                </a:lnTo>
                <a:lnTo>
                  <a:pt x="3610200" y="7826992"/>
                </a:lnTo>
                <a:lnTo>
                  <a:pt x="0" y="7826992"/>
                </a:lnTo>
                <a:lnTo>
                  <a:pt x="0" y="0"/>
                </a:lnTo>
                <a:close/>
              </a:path>
            </a:pathLst>
          </a:custGeom>
          <a:blipFill>
            <a:blip r:embed="rId6"/>
            <a:stretch>
              <a:fillRect/>
            </a:stretch>
          </a:blipFill>
        </p:spPr>
      </p:sp>
      <p:sp>
        <p:nvSpPr>
          <p:cNvPr id="7" name="Freeform 7"/>
          <p:cNvSpPr/>
          <p:nvPr/>
        </p:nvSpPr>
        <p:spPr>
          <a:xfrm>
            <a:off x="13369333" y="1582350"/>
            <a:ext cx="3610200" cy="7826992"/>
          </a:xfrm>
          <a:custGeom>
            <a:avLst/>
            <a:gdLst/>
            <a:ahLst/>
            <a:cxnLst/>
            <a:rect l="l" t="t" r="r" b="b"/>
            <a:pathLst>
              <a:path w="3610200" h="7826992">
                <a:moveTo>
                  <a:pt x="0" y="0"/>
                </a:moveTo>
                <a:lnTo>
                  <a:pt x="3610200" y="0"/>
                </a:lnTo>
                <a:lnTo>
                  <a:pt x="3610200" y="7826992"/>
                </a:lnTo>
                <a:lnTo>
                  <a:pt x="0" y="7826992"/>
                </a:lnTo>
                <a:lnTo>
                  <a:pt x="0" y="0"/>
                </a:lnTo>
                <a:close/>
              </a:path>
            </a:pathLst>
          </a:custGeom>
          <a:blipFill>
            <a:blip r:embed="rId7"/>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878</Words>
  <Application>Microsoft Office PowerPoint</Application>
  <PresentationFormat>Tùy chỉnh</PresentationFormat>
  <Paragraphs>76</Paragraphs>
  <Slides>15</Slides>
  <Notes>0</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15</vt:i4>
      </vt:variant>
    </vt:vector>
  </HeadingPairs>
  <TitlesOfParts>
    <vt:vector size="22" baseType="lpstr">
      <vt:lpstr>Clear Sans</vt:lpstr>
      <vt:lpstr>Tenor Sans</vt:lpstr>
      <vt:lpstr>Clear Sans Medium</vt:lpstr>
      <vt:lpstr>Calibri</vt:lpstr>
      <vt:lpstr>Arial</vt:lpstr>
      <vt:lpstr>Clear Sans Bold</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thuyết trình - Job Bridge App</dc:title>
  <dc:description>Bài thuyết trình - Job Bridge App</dc:description>
  <cp:lastModifiedBy>Kiên Vũ Tuấn</cp:lastModifiedBy>
  <cp:revision>2</cp:revision>
  <dcterms:created xsi:type="dcterms:W3CDTF">2006-08-16T00:00:00Z</dcterms:created>
  <dcterms:modified xsi:type="dcterms:W3CDTF">2025-11-06T10:15:31Z</dcterms:modified>
  <dc:identifier>DAG36byQl9A</dc:identifier>
</cp:coreProperties>
</file>